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23.jpg" ContentType="image/jpg"/>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78" r:id="rId22"/>
    <p:sldId id="303" r:id="rId23"/>
    <p:sldId id="280" r:id="rId24"/>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autoAdjust="0"/>
    <p:restoredTop sz="94660"/>
  </p:normalViewPr>
  <p:slideViewPr>
    <p:cSldViewPr>
      <p:cViewPr>
        <p:scale>
          <a:sx n="40" d="100"/>
          <a:sy n="40" d="100"/>
        </p:scale>
        <p:origin x="-852" y="-1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4/15/2023</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71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418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746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826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280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416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4792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3148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64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37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495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729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96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4/15/2023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4/15/2023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4/15/2023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4/15/2023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4/15/2023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4/15/2023</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dirty="0"/>
          </a:p>
        </p:txBody>
      </p:sp>
      <p:sp>
        <p:nvSpPr>
          <p:cNvPr id="6" name="object 6"/>
          <p:cNvSpPr txBox="1">
            <a:spLocks noGrp="1"/>
          </p:cNvSpPr>
          <p:nvPr>
            <p:ph type="title"/>
          </p:nvPr>
        </p:nvSpPr>
        <p:spPr>
          <a:xfrm>
            <a:off x="253922" y="2301875"/>
            <a:ext cx="19850178" cy="2462213"/>
          </a:xfrm>
          <a:prstGeom prst="rect">
            <a:avLst/>
          </a:prstGeom>
        </p:spPr>
        <p:txBody>
          <a:bodyPr vert="horz" wrap="square" lIns="0" tIns="0" rIns="0" bIns="0" rtlCol="0">
            <a:spAutoFit/>
          </a:bodyPr>
          <a:lstStyle/>
          <a:p>
            <a:pPr marL="12700" algn="ctr">
              <a:lnSpc>
                <a:spcPct val="100000"/>
              </a:lnSpc>
            </a:pPr>
            <a:r>
              <a:rPr lang="en-US" sz="8000" spc="-570" dirty="0" smtClean="0"/>
              <a:t>CONTENT WRITING &amp; COMMUNICATION COUNCIL</a:t>
            </a: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dirty="0"/>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dirty="0"/>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472190"/>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VANDANA BALHARA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136650" y="4665831"/>
            <a:ext cx="31340311" cy="6432530"/>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a:latin typeface="Garamond"/>
                <a:cs typeface="Garamond"/>
              </a:rPr>
              <a:t>With my passion for training in soft skills and an</a:t>
            </a:r>
          </a:p>
          <a:p>
            <a:pPr marL="12700" algn="just">
              <a:lnSpc>
                <a:spcPct val="100000"/>
              </a:lnSpc>
            </a:pPr>
            <a:r>
              <a:rPr lang="en-US" sz="3800" dirty="0">
                <a:latin typeface="Garamond"/>
                <a:cs typeface="Garamond"/>
              </a:rPr>
              <a:t>educationist background, I have been able to transform</a:t>
            </a:r>
          </a:p>
          <a:p>
            <a:pPr marL="12700" algn="just">
              <a:lnSpc>
                <a:spcPct val="100000"/>
              </a:lnSpc>
            </a:pPr>
            <a:r>
              <a:rPr lang="en-US" sz="3800" dirty="0">
                <a:latin typeface="Garamond"/>
                <a:cs typeface="Garamond"/>
              </a:rPr>
              <a:t>professionals and students, empowering them and</a:t>
            </a:r>
          </a:p>
          <a:p>
            <a:pPr marL="12700" algn="just">
              <a:lnSpc>
                <a:spcPct val="100000"/>
              </a:lnSpc>
            </a:pPr>
            <a:r>
              <a:rPr lang="en-US" sz="3800" dirty="0">
                <a:latin typeface="Garamond"/>
                <a:cs typeface="Garamond"/>
              </a:rPr>
              <a:t>helping them become master of their lives through</a:t>
            </a:r>
          </a:p>
          <a:p>
            <a:pPr marL="12700" algn="just">
              <a:lnSpc>
                <a:spcPct val="100000"/>
              </a:lnSpc>
            </a:pPr>
            <a:r>
              <a:rPr lang="en-US" sz="3800" dirty="0">
                <a:latin typeface="Garamond"/>
                <a:cs typeface="Garamond"/>
              </a:rPr>
              <a:t>interactive sessions bringing about a desirable shift in</a:t>
            </a:r>
          </a:p>
          <a:p>
            <a:pPr marL="12700" algn="just">
              <a:lnSpc>
                <a:spcPct val="100000"/>
              </a:lnSpc>
            </a:pPr>
            <a:r>
              <a:rPr lang="en-US" sz="3800" dirty="0">
                <a:latin typeface="Garamond"/>
                <a:cs typeface="Garamond"/>
              </a:rPr>
              <a:t>their mindsets, making them adaptable to professional,</a:t>
            </a:r>
          </a:p>
          <a:p>
            <a:pPr marL="12700" algn="just">
              <a:lnSpc>
                <a:spcPct val="100000"/>
              </a:lnSpc>
            </a:pPr>
            <a:r>
              <a:rPr lang="en-US" sz="3800" dirty="0">
                <a:latin typeface="Garamond"/>
                <a:cs typeface="Garamond"/>
              </a:rPr>
              <a:t>personal, and social life. With my self-driven attitude, I</a:t>
            </a:r>
          </a:p>
          <a:p>
            <a:pPr marL="12700" algn="just">
              <a:lnSpc>
                <a:spcPct val="100000"/>
              </a:lnSpc>
            </a:pPr>
            <a:r>
              <a:rPr lang="en-US" sz="3800" dirty="0">
                <a:latin typeface="Garamond"/>
                <a:cs typeface="Garamond"/>
              </a:rPr>
              <a:t>always look for opportunities to learn, grow and </a:t>
            </a:r>
            <a:r>
              <a:rPr lang="en-US" sz="3800" dirty="0" err="1">
                <a:latin typeface="Garamond"/>
                <a:cs typeface="Garamond"/>
              </a:rPr>
              <a:t>upskill</a:t>
            </a:r>
            <a:endParaRPr lang="en-US" sz="3800" dirty="0">
              <a:latin typeface="Garamond"/>
              <a:cs typeface="Garamond"/>
            </a:endParaRPr>
          </a:p>
          <a:p>
            <a:pPr marL="12700" algn="just">
              <a:lnSpc>
                <a:spcPct val="100000"/>
              </a:lnSpc>
            </a:pPr>
            <a:r>
              <a:rPr lang="en-US" sz="3800" dirty="0">
                <a:latin typeface="Garamond"/>
                <a:cs typeface="Garamond"/>
              </a:rPr>
              <a:t>keeping in view the dynamic professional and educational</a:t>
            </a:r>
          </a:p>
          <a:p>
            <a:pPr marL="12700" algn="just">
              <a:lnSpc>
                <a:spcPct val="100000"/>
              </a:lnSpc>
            </a:pPr>
            <a:r>
              <a:rPr lang="en-US" sz="3800" dirty="0" smtClean="0">
                <a:latin typeface="Garamond"/>
                <a:cs typeface="Garamond"/>
              </a:rPr>
              <a:t>environment</a:t>
            </a:r>
            <a:r>
              <a:rPr lang="en-US" sz="3800" dirty="0">
                <a:latin typeface="Garamond"/>
                <a:cs typeface="Garamond"/>
              </a:rPr>
              <a: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35280" y="10532894"/>
            <a:ext cx="4623943" cy="565467"/>
          </a:xfrm>
        </p:spPr>
        <p:txBody>
          <a:bodyPr/>
          <a:lstStyle/>
          <a:p>
            <a:fld id="{B6F15528-21DE-4FAA-801E-634DDDAF4B2B}" type="slidenum">
              <a:rPr lang="en-US" smtClean="0"/>
              <a:t>10</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599" b="8599"/>
          <a:stretch/>
        </p:blipFill>
        <p:spPr>
          <a:xfrm>
            <a:off x="12644028" y="4665831"/>
            <a:ext cx="6244883" cy="6244883"/>
          </a:xfrm>
          <a:prstGeom prst="rect">
            <a:avLst/>
          </a:prstGeom>
        </p:spPr>
      </p:pic>
    </p:spTree>
    <p:extLst>
      <p:ext uri="{BB962C8B-B14F-4D97-AF65-F5344CB8AC3E}">
        <p14:creationId xmlns:p14="http://schemas.microsoft.com/office/powerpoint/2010/main" val="195641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SUGANDHA WALIA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754326"/>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err="1">
                <a:latin typeface="Garamond"/>
                <a:cs typeface="Garamond"/>
              </a:rPr>
              <a:t>Homebaker</a:t>
            </a:r>
            <a:r>
              <a:rPr lang="en-US" sz="3800" dirty="0">
                <a:latin typeface="Garamond"/>
                <a:cs typeface="Garamond"/>
              </a:rPr>
              <a:t> trying to feed the world and gaining quite </a:t>
            </a:r>
            <a:r>
              <a:rPr lang="en-US" sz="3800" dirty="0" smtClean="0">
                <a:latin typeface="Garamond"/>
                <a:cs typeface="Garamond"/>
              </a:rPr>
              <a:t>a few </a:t>
            </a:r>
            <a:r>
              <a:rPr lang="en-US" sz="3800" dirty="0">
                <a:latin typeface="Garamond"/>
                <a:cs typeface="Garamond"/>
              </a:rPr>
              <a:t>calories in the </a:t>
            </a:r>
            <a:r>
              <a:rPr lang="en-US" sz="3800" dirty="0" smtClean="0">
                <a:latin typeface="Garamond"/>
                <a:cs typeface="Garamond"/>
              </a:rPr>
              <a:t>process!</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619251"/>
            <a:ext cx="4623943" cy="565467"/>
          </a:xfrm>
        </p:spPr>
        <p:txBody>
          <a:bodyPr/>
          <a:lstStyle/>
          <a:p>
            <a:fld id="{B6F15528-21DE-4FAA-801E-634DDDAF4B2B}" type="slidenum">
              <a:rPr lang="en-US" smtClean="0"/>
              <a:t>11</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7625" b="27625"/>
          <a:stretch/>
        </p:blipFill>
        <p:spPr>
          <a:xfrm>
            <a:off x="12713335" y="4724070"/>
            <a:ext cx="6177915" cy="6177915"/>
          </a:xfrm>
          <a:prstGeom prst="rect">
            <a:avLst/>
          </a:prstGeom>
        </p:spPr>
      </p:pic>
    </p:spTree>
    <p:extLst>
      <p:ext uri="{BB962C8B-B14F-4D97-AF65-F5344CB8AC3E}">
        <p14:creationId xmlns:p14="http://schemas.microsoft.com/office/powerpoint/2010/main" val="75903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NAVJOT NAIN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endParaRPr lang="en-US" sz="3800" b="1" spc="25" dirty="0" smtClean="0">
              <a:latin typeface="Garamond"/>
              <a:cs typeface="Garamond"/>
            </a:endParaRPr>
          </a:p>
          <a:p>
            <a:pPr marL="12700" algn="just">
              <a:lnSpc>
                <a:spcPct val="100000"/>
              </a:lnSpc>
            </a:pPr>
            <a:r>
              <a:rPr lang="en-US" sz="3800" spc="25" dirty="0" smtClean="0">
                <a:latin typeface="Garamond"/>
                <a:cs typeface="Garamond"/>
              </a:rPr>
              <a:t>The </a:t>
            </a:r>
            <a:r>
              <a:rPr lang="en-US" sz="3800" spc="25" dirty="0">
                <a:latin typeface="Garamond"/>
                <a:cs typeface="Garamond"/>
              </a:rPr>
              <a:t>curator and the mind behind the "Olive Loft" - a</a:t>
            </a:r>
          </a:p>
          <a:p>
            <a:pPr marL="12700" algn="just">
              <a:lnSpc>
                <a:spcPct val="100000"/>
              </a:lnSpc>
            </a:pPr>
            <a:r>
              <a:rPr lang="en-US" sz="3800" spc="25" dirty="0">
                <a:latin typeface="Garamond"/>
                <a:cs typeface="Garamond"/>
              </a:rPr>
              <a:t>platform where she showcases and sells high end </a:t>
            </a:r>
            <a:r>
              <a:rPr lang="en-US" sz="3800" spc="25" dirty="0" smtClean="0">
                <a:latin typeface="Garamond"/>
                <a:cs typeface="Garamond"/>
              </a:rPr>
              <a:t>home decor </a:t>
            </a:r>
            <a:r>
              <a:rPr lang="en-US" sz="3800" spc="25" dirty="0">
                <a:latin typeface="Garamond"/>
                <a:cs typeface="Garamond"/>
              </a:rPr>
              <a:t>products and linen. With a penchant for </a:t>
            </a:r>
            <a:r>
              <a:rPr lang="en-US" sz="3800" spc="25" dirty="0" smtClean="0">
                <a:latin typeface="Garamond"/>
                <a:cs typeface="Garamond"/>
              </a:rPr>
              <a:t>interior decoration </a:t>
            </a:r>
            <a:r>
              <a:rPr lang="en-US" sz="3800" spc="25" dirty="0">
                <a:latin typeface="Garamond"/>
                <a:cs typeface="Garamond"/>
              </a:rPr>
              <a:t>and a love for making origami and </a:t>
            </a:r>
            <a:r>
              <a:rPr lang="en-US" sz="3800" spc="25" dirty="0" smtClean="0">
                <a:latin typeface="Garamond"/>
                <a:cs typeface="Garamond"/>
              </a:rPr>
              <a:t>paper crafts</a:t>
            </a:r>
            <a:r>
              <a:rPr lang="en-US" sz="3800" spc="25" dirty="0">
                <a:latin typeface="Garamond"/>
                <a:cs typeface="Garamond"/>
              </a:rPr>
              <a:t>.</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627980"/>
            <a:ext cx="4623943" cy="565467"/>
          </a:xfrm>
        </p:spPr>
        <p:txBody>
          <a:bodyPr/>
          <a:lstStyle/>
          <a:p>
            <a:fld id="{B6F15528-21DE-4FAA-801E-634DDDAF4B2B}" type="slidenum">
              <a:rPr lang="en-US" smtClean="0"/>
              <a:t>12</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27153" y="4728402"/>
            <a:ext cx="6182312" cy="6182312"/>
          </a:xfrm>
          <a:prstGeom prst="rect">
            <a:avLst/>
          </a:prstGeom>
        </p:spPr>
      </p:pic>
    </p:spTree>
    <p:extLst>
      <p:ext uri="{BB962C8B-B14F-4D97-AF65-F5344CB8AC3E}">
        <p14:creationId xmlns:p14="http://schemas.microsoft.com/office/powerpoint/2010/main" val="81956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472190"/>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KANWALDEEP KAUR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348466" y="4802471"/>
            <a:ext cx="30061114" cy="6432530"/>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a:latin typeface="Garamond"/>
                <a:cs typeface="Garamond"/>
              </a:rPr>
              <a:t>She is the owner of "</a:t>
            </a:r>
            <a:r>
              <a:rPr lang="en-US" sz="3800" dirty="0" err="1">
                <a:latin typeface="Garamond"/>
                <a:cs typeface="Garamond"/>
              </a:rPr>
              <a:t>Bandhura</a:t>
            </a:r>
            <a:r>
              <a:rPr lang="en-US" sz="3800" dirty="0">
                <a:latin typeface="Garamond"/>
                <a:cs typeface="Garamond"/>
              </a:rPr>
              <a:t> Creations" - a floral</a:t>
            </a:r>
          </a:p>
          <a:p>
            <a:pPr marL="12700" algn="just">
              <a:lnSpc>
                <a:spcPct val="100000"/>
              </a:lnSpc>
            </a:pPr>
            <a:r>
              <a:rPr lang="en-US" sz="3800" dirty="0">
                <a:latin typeface="Garamond"/>
                <a:cs typeface="Garamond"/>
              </a:rPr>
              <a:t>venture which is dedicated to the 'hand-painted floral art</a:t>
            </a:r>
          </a:p>
          <a:p>
            <a:pPr marL="12700" algn="just">
              <a:lnSpc>
                <a:spcPct val="100000"/>
              </a:lnSpc>
            </a:pPr>
            <a:r>
              <a:rPr lang="en-US" sz="3800" dirty="0">
                <a:latin typeface="Garamond"/>
                <a:cs typeface="Garamond"/>
              </a:rPr>
              <a:t>lovers'. It is an expression of ideas, concept and feelings</a:t>
            </a:r>
          </a:p>
          <a:p>
            <a:pPr marL="12700" algn="just">
              <a:lnSpc>
                <a:spcPct val="100000"/>
              </a:lnSpc>
            </a:pPr>
            <a:r>
              <a:rPr lang="en-US" sz="3800" dirty="0">
                <a:latin typeface="Garamond"/>
                <a:cs typeface="Garamond"/>
              </a:rPr>
              <a:t>which when combined together takes the shape of</a:t>
            </a:r>
          </a:p>
          <a:p>
            <a:pPr marL="12700" algn="just">
              <a:lnSpc>
                <a:spcPct val="100000"/>
              </a:lnSpc>
            </a:pPr>
            <a:r>
              <a:rPr lang="en-US" sz="3800" dirty="0">
                <a:latin typeface="Garamond"/>
                <a:cs typeface="Garamond"/>
              </a:rPr>
              <a:t>beautiful and exclusive art pieces with the help of silk</a:t>
            </a:r>
          </a:p>
          <a:p>
            <a:pPr marL="12700" algn="just">
              <a:lnSpc>
                <a:spcPct val="100000"/>
              </a:lnSpc>
            </a:pPr>
            <a:r>
              <a:rPr lang="en-US" sz="3800" dirty="0">
                <a:latin typeface="Garamond"/>
                <a:cs typeface="Garamond"/>
              </a:rPr>
              <a:t>paints, silk dyes, brushes and imagination. With it's</a:t>
            </a:r>
          </a:p>
          <a:p>
            <a:pPr marL="12700" algn="just">
              <a:lnSpc>
                <a:spcPct val="100000"/>
              </a:lnSpc>
            </a:pPr>
            <a:r>
              <a:rPr lang="en-US" sz="3800" dirty="0">
                <a:latin typeface="Garamond"/>
                <a:cs typeface="Garamond"/>
              </a:rPr>
              <a:t>exclusively conceptualized designs, choice of the </a:t>
            </a:r>
            <a:r>
              <a:rPr lang="en-US" sz="3800" dirty="0" err="1">
                <a:latin typeface="Garamond"/>
                <a:cs typeface="Garamond"/>
              </a:rPr>
              <a:t>colour</a:t>
            </a:r>
            <a:endParaRPr lang="en-US" sz="3800" dirty="0">
              <a:latin typeface="Garamond"/>
              <a:cs typeface="Garamond"/>
            </a:endParaRPr>
          </a:p>
          <a:p>
            <a:pPr marL="12700" algn="just">
              <a:lnSpc>
                <a:spcPct val="100000"/>
              </a:lnSpc>
            </a:pPr>
            <a:r>
              <a:rPr lang="en-US" sz="3800" dirty="0">
                <a:latin typeface="Garamond"/>
                <a:cs typeface="Garamond"/>
              </a:rPr>
              <a:t>tones and hues, imported silk paints and silk dyes which</a:t>
            </a:r>
          </a:p>
          <a:p>
            <a:pPr marL="12700" algn="just">
              <a:lnSpc>
                <a:spcPct val="100000"/>
              </a:lnSpc>
            </a:pPr>
            <a:r>
              <a:rPr lang="en-US" sz="3800" dirty="0">
                <a:latin typeface="Garamond"/>
                <a:cs typeface="Garamond"/>
              </a:rPr>
              <a:t>give a completely different sheen and shine to your</a:t>
            </a:r>
          </a:p>
          <a:p>
            <a:pPr marL="12700" algn="just">
              <a:lnSpc>
                <a:spcPct val="100000"/>
              </a:lnSpc>
            </a:pPr>
            <a:r>
              <a:rPr lang="en-US" sz="3800" dirty="0" err="1" smtClean="0">
                <a:latin typeface="Garamond"/>
                <a:cs typeface="Garamond"/>
              </a:rPr>
              <a:t>wearables</a:t>
            </a:r>
            <a:r>
              <a:rPr lang="en-US" sz="3800" dirty="0">
                <a:latin typeface="Garamond"/>
                <a:cs typeface="Garamond"/>
              </a:rPr>
              <a: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381175"/>
            <a:ext cx="4623943" cy="565467"/>
          </a:xfrm>
        </p:spPr>
        <p:txBody>
          <a:bodyPr/>
          <a:lstStyle/>
          <a:p>
            <a:fld id="{B6F15528-21DE-4FAA-801E-634DDDAF4B2B}" type="slidenum">
              <a:rPr lang="en-US" smtClean="0"/>
              <a:t>13</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4954"/>
          <a:stretch/>
        </p:blipFill>
        <p:spPr>
          <a:xfrm>
            <a:off x="12713335" y="4715668"/>
            <a:ext cx="6177915" cy="6177915"/>
          </a:xfrm>
          <a:prstGeom prst="rect">
            <a:avLst/>
          </a:prstGeom>
        </p:spPr>
      </p:pic>
    </p:spTree>
    <p:extLst>
      <p:ext uri="{BB962C8B-B14F-4D97-AF65-F5344CB8AC3E}">
        <p14:creationId xmlns:p14="http://schemas.microsoft.com/office/powerpoint/2010/main" val="119979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ANITA SHARMA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24304730" cy="5262979"/>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a:latin typeface="Garamond"/>
                <a:cs typeface="Garamond"/>
              </a:rPr>
              <a:t>Anita Sharma hails from a family steeped in military</a:t>
            </a:r>
          </a:p>
          <a:p>
            <a:pPr marL="12700" algn="just">
              <a:lnSpc>
                <a:spcPct val="100000"/>
              </a:lnSpc>
            </a:pPr>
            <a:r>
              <a:rPr lang="en-US" sz="3800" dirty="0">
                <a:latin typeface="Garamond"/>
                <a:cs typeface="Garamond"/>
              </a:rPr>
              <a:t>tradition for four generations. She has roots in Himachal</a:t>
            </a:r>
          </a:p>
          <a:p>
            <a:pPr marL="12700" algn="just">
              <a:lnSpc>
                <a:spcPct val="100000"/>
              </a:lnSpc>
            </a:pPr>
            <a:r>
              <a:rPr lang="en-US" sz="3800" dirty="0">
                <a:latin typeface="Garamond"/>
                <a:cs typeface="Garamond"/>
              </a:rPr>
              <a:t>Pradesh and currently resides in Noida. An educator by</a:t>
            </a:r>
          </a:p>
          <a:p>
            <a:pPr marL="12700" algn="just">
              <a:lnSpc>
                <a:spcPct val="100000"/>
              </a:lnSpc>
            </a:pPr>
            <a:r>
              <a:rPr lang="en-US" sz="3800" dirty="0">
                <a:latin typeface="Garamond"/>
                <a:cs typeface="Garamond"/>
              </a:rPr>
              <a:t>profession, she is passionate about teaching and</a:t>
            </a:r>
          </a:p>
          <a:p>
            <a:pPr marL="12700" algn="just">
              <a:lnSpc>
                <a:spcPct val="100000"/>
              </a:lnSpc>
            </a:pPr>
            <a:r>
              <a:rPr lang="en-US" sz="3800" dirty="0">
                <a:latin typeface="Garamond"/>
                <a:cs typeface="Garamond"/>
              </a:rPr>
              <a:t>travelling. She has published two books;</a:t>
            </a:r>
          </a:p>
          <a:p>
            <a:pPr marL="12700" algn="just">
              <a:lnSpc>
                <a:spcPct val="100000"/>
              </a:lnSpc>
            </a:pPr>
            <a:endParaRPr lang="en-US" sz="3800" dirty="0">
              <a:latin typeface="Garamond"/>
              <a:cs typeface="Garamond"/>
            </a:endParaRPr>
          </a:p>
          <a:p>
            <a:pPr marL="12700" algn="just">
              <a:lnSpc>
                <a:spcPct val="100000"/>
              </a:lnSpc>
            </a:pPr>
            <a:r>
              <a:rPr lang="en-US" sz="3800" dirty="0">
                <a:latin typeface="Garamond"/>
                <a:cs typeface="Garamond"/>
              </a:rPr>
              <a:t>Home Run (literary fiction)</a:t>
            </a:r>
          </a:p>
          <a:p>
            <a:pPr marL="12700" algn="just">
              <a:lnSpc>
                <a:spcPct val="100000"/>
              </a:lnSpc>
            </a:pPr>
            <a:r>
              <a:rPr lang="en-US" sz="3800" dirty="0" smtClean="0">
                <a:latin typeface="Garamond"/>
                <a:cs typeface="Garamond"/>
              </a:rPr>
              <a:t>A </a:t>
            </a:r>
            <a:r>
              <a:rPr lang="en-US" sz="3800" dirty="0">
                <a:latin typeface="Garamond"/>
                <a:cs typeface="Garamond"/>
              </a:rPr>
              <a:t>Handful of Dewdrops (collection of poems) in 2021</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598651"/>
            <a:ext cx="4623943" cy="565467"/>
          </a:xfrm>
        </p:spPr>
        <p:txBody>
          <a:bodyPr/>
          <a:lstStyle/>
          <a:p>
            <a:fld id="{B6F15528-21DE-4FAA-801E-634DDDAF4B2B}" type="slidenum">
              <a:rPr lang="en-US" smtClean="0"/>
              <a:t>14</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4731"/>
          <a:stretch/>
        </p:blipFill>
        <p:spPr>
          <a:xfrm>
            <a:off x="12713333" y="4724070"/>
            <a:ext cx="6177917" cy="6177917"/>
          </a:xfrm>
          <a:prstGeom prst="rect">
            <a:avLst/>
          </a:prstGeom>
        </p:spPr>
      </p:pic>
    </p:spTree>
    <p:extLst>
      <p:ext uri="{BB962C8B-B14F-4D97-AF65-F5344CB8AC3E}">
        <p14:creationId xmlns:p14="http://schemas.microsoft.com/office/powerpoint/2010/main" val="180842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472190"/>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HARNOOR GREWAL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060450" y="4619665"/>
            <a:ext cx="11201400" cy="6432530"/>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a:latin typeface="Garamond"/>
                <a:cs typeface="Garamond"/>
              </a:rPr>
              <a:t>Harnoor Grewal is a teenager who is a published </a:t>
            </a:r>
            <a:r>
              <a:rPr lang="en-US" sz="3800" dirty="0" smtClean="0">
                <a:latin typeface="Garamond"/>
                <a:cs typeface="Garamond"/>
              </a:rPr>
              <a:t>writer, poet </a:t>
            </a:r>
            <a:r>
              <a:rPr lang="en-US" sz="3800" dirty="0">
                <a:latin typeface="Garamond"/>
                <a:cs typeface="Garamond"/>
              </a:rPr>
              <a:t>and passionate photographer running on </a:t>
            </a:r>
            <a:r>
              <a:rPr lang="en-US" sz="3800" dirty="0" smtClean="0">
                <a:latin typeface="Garamond"/>
                <a:cs typeface="Garamond"/>
              </a:rPr>
              <a:t>an overwhelming </a:t>
            </a:r>
            <a:r>
              <a:rPr lang="en-US" sz="3800" dirty="0">
                <a:latin typeface="Garamond"/>
                <a:cs typeface="Garamond"/>
              </a:rPr>
              <a:t>urge to capture the essence of </a:t>
            </a:r>
            <a:r>
              <a:rPr lang="en-US" sz="3800" dirty="0" smtClean="0">
                <a:latin typeface="Garamond"/>
                <a:cs typeface="Garamond"/>
              </a:rPr>
              <a:t>moments and </a:t>
            </a:r>
            <a:r>
              <a:rPr lang="en-US" sz="3800" dirty="0">
                <a:latin typeface="Garamond"/>
                <a:cs typeface="Garamond"/>
              </a:rPr>
              <a:t>add meaning to it by her words. She believes that </a:t>
            </a:r>
            <a:r>
              <a:rPr lang="en-US" sz="3800" dirty="0" smtClean="0">
                <a:latin typeface="Garamond"/>
                <a:cs typeface="Garamond"/>
              </a:rPr>
              <a:t>to create </a:t>
            </a:r>
            <a:r>
              <a:rPr lang="en-US" sz="3800" dirty="0">
                <a:latin typeface="Garamond"/>
                <a:cs typeface="Garamond"/>
              </a:rPr>
              <a:t>art is to be devoid from the uncertainties of </a:t>
            </a:r>
            <a:r>
              <a:rPr lang="en-US" sz="3800" dirty="0" smtClean="0">
                <a:latin typeface="Garamond"/>
                <a:cs typeface="Garamond"/>
              </a:rPr>
              <a:t>the world</a:t>
            </a:r>
            <a:r>
              <a:rPr lang="en-US" sz="3800" dirty="0">
                <a:latin typeface="Garamond"/>
                <a:cs typeface="Garamond"/>
              </a:rPr>
              <a:t>, and live a life as magical as in the fairy tales. </a:t>
            </a:r>
            <a:r>
              <a:rPr lang="en-US" sz="3800" dirty="0" smtClean="0">
                <a:latin typeface="Garamond"/>
                <a:cs typeface="Garamond"/>
              </a:rPr>
              <a:t>She also </a:t>
            </a:r>
            <a:r>
              <a:rPr lang="en-US" sz="3800" dirty="0">
                <a:latin typeface="Garamond"/>
                <a:cs typeface="Garamond"/>
              </a:rPr>
              <a:t>wishes to bring positive changes through her </a:t>
            </a:r>
            <a:r>
              <a:rPr lang="en-US" sz="3800" dirty="0" smtClean="0">
                <a:latin typeface="Garamond"/>
                <a:cs typeface="Garamond"/>
              </a:rPr>
              <a:t>writing by </a:t>
            </a:r>
            <a:r>
              <a:rPr lang="en-US" sz="3800" dirty="0">
                <a:latin typeface="Garamond"/>
                <a:cs typeface="Garamond"/>
              </a:rPr>
              <a:t>uniting articles ranging from the political world to </a:t>
            </a:r>
            <a:r>
              <a:rPr lang="en-US" sz="3800" dirty="0" smtClean="0">
                <a:latin typeface="Garamond"/>
                <a:cs typeface="Garamond"/>
              </a:rPr>
              <a:t>the density </a:t>
            </a:r>
            <a:r>
              <a:rPr lang="en-US" sz="3800" dirty="0">
                <a:latin typeface="Garamond"/>
                <a:cs typeface="Garamond"/>
              </a:rPr>
              <a:t>of law reforms and its effects on the </a:t>
            </a:r>
            <a:r>
              <a:rPr lang="en-US" sz="3800" dirty="0" smtClean="0">
                <a:latin typeface="Garamond"/>
                <a:cs typeface="Garamond"/>
              </a:rPr>
              <a:t>common man</a:t>
            </a:r>
            <a:r>
              <a:rPr lang="en-US" sz="3800" dirty="0">
                <a:latin typeface="Garamond"/>
                <a:cs typeface="Garamond"/>
              </a:rPr>
              <a:t>. She is an optimist and strongly believes in </a:t>
            </a:r>
            <a:r>
              <a:rPr lang="en-US" sz="3800" dirty="0" smtClean="0">
                <a:latin typeface="Garamond"/>
                <a:cs typeface="Garamond"/>
              </a:rPr>
              <a:t>the power </a:t>
            </a:r>
            <a:r>
              <a:rPr lang="en-US" sz="3800" dirty="0">
                <a:latin typeface="Garamond"/>
                <a:cs typeface="Garamond"/>
              </a:rPr>
              <a:t>of words.</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486728"/>
            <a:ext cx="4623943" cy="565467"/>
          </a:xfrm>
        </p:spPr>
        <p:txBody>
          <a:bodyPr/>
          <a:lstStyle/>
          <a:p>
            <a:fld id="{B6F15528-21DE-4FAA-801E-634DDDAF4B2B}" type="slidenum">
              <a:rPr lang="en-US" smtClean="0"/>
              <a:t>15</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0085"/>
          <a:stretch/>
        </p:blipFill>
        <p:spPr>
          <a:xfrm>
            <a:off x="12713334" y="4724069"/>
            <a:ext cx="6177915" cy="6177915"/>
          </a:xfrm>
          <a:prstGeom prst="rect">
            <a:avLst/>
          </a:prstGeom>
        </p:spPr>
      </p:pic>
    </p:spTree>
    <p:extLst>
      <p:ext uri="{BB962C8B-B14F-4D97-AF65-F5344CB8AC3E}">
        <p14:creationId xmlns:p14="http://schemas.microsoft.com/office/powerpoint/2010/main" val="102790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NAVNOOR RANA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2923877"/>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a:latin typeface="Garamond"/>
                <a:cs typeface="Garamond"/>
              </a:rPr>
              <a:t>A keen writer and a prolific shooter </a:t>
            </a:r>
            <a:r>
              <a:rPr lang="en-US" sz="3800" dirty="0" err="1">
                <a:latin typeface="Garamond"/>
                <a:cs typeface="Garamond"/>
              </a:rPr>
              <a:t>Navnoor</a:t>
            </a:r>
            <a:r>
              <a:rPr lang="en-US" sz="3800" dirty="0">
                <a:latin typeface="Garamond"/>
                <a:cs typeface="Garamond"/>
              </a:rPr>
              <a:t> has </a:t>
            </a:r>
            <a:r>
              <a:rPr lang="en-US" sz="3800" dirty="0" smtClean="0">
                <a:latin typeface="Garamond"/>
                <a:cs typeface="Garamond"/>
              </a:rPr>
              <a:t>written various </a:t>
            </a:r>
            <a:r>
              <a:rPr lang="en-US" sz="3800" dirty="0">
                <a:latin typeface="Garamond"/>
                <a:cs typeface="Garamond"/>
              </a:rPr>
              <a:t>poems and articles</a:t>
            </a:r>
            <a:r>
              <a:rPr lang="en-US" sz="3800" dirty="0" smtClean="0">
                <a:latin typeface="Garamond"/>
                <a:cs typeface="Garamond"/>
              </a:rPr>
              <a:t>. A </a:t>
            </a:r>
            <a:r>
              <a:rPr lang="en-US" sz="3800" dirty="0">
                <a:latin typeface="Garamond"/>
                <a:cs typeface="Garamond"/>
              </a:rPr>
              <a:t>master of words carving </a:t>
            </a:r>
            <a:r>
              <a:rPr lang="en-US" sz="3800" dirty="0" smtClean="0">
                <a:latin typeface="Garamond"/>
                <a:cs typeface="Garamond"/>
              </a:rPr>
              <a:t>her sojourn </a:t>
            </a:r>
            <a:r>
              <a:rPr lang="en-US" sz="3800" dirty="0">
                <a:latin typeface="Garamond"/>
                <a:cs typeface="Garamond"/>
              </a:rPr>
              <a:t>beautifully with syllables from the heart.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345247"/>
            <a:ext cx="4623943" cy="565467"/>
          </a:xfrm>
        </p:spPr>
        <p:txBody>
          <a:bodyPr/>
          <a:lstStyle/>
          <a:p>
            <a:fld id="{B6F15528-21DE-4FAA-801E-634DDDAF4B2B}" type="slidenum">
              <a:rPr lang="en-US" smtClean="0"/>
              <a:t>16</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 t="8556" r="29" b="25352"/>
          <a:stretch/>
        </p:blipFill>
        <p:spPr>
          <a:xfrm>
            <a:off x="12713335" y="4711700"/>
            <a:ext cx="6199014" cy="6199014"/>
          </a:xfrm>
          <a:prstGeom prst="rect">
            <a:avLst/>
          </a:prstGeom>
        </p:spPr>
      </p:pic>
    </p:spTree>
    <p:extLst>
      <p:ext uri="{BB962C8B-B14F-4D97-AF65-F5344CB8AC3E}">
        <p14:creationId xmlns:p14="http://schemas.microsoft.com/office/powerpoint/2010/main" val="300984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RASHMI SIDHU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754326"/>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spc="25" dirty="0" smtClean="0">
                <a:latin typeface="Garamond"/>
                <a:cs typeface="Garamond"/>
              </a:rPr>
              <a:t>A </a:t>
            </a:r>
            <a:r>
              <a:rPr lang="en-US" sz="3800" spc="25" dirty="0">
                <a:latin typeface="Garamond"/>
                <a:cs typeface="Garamond"/>
              </a:rPr>
              <a:t>content creator who has worked on many projects on </a:t>
            </a:r>
            <a:r>
              <a:rPr lang="en-US" sz="3800" spc="25" dirty="0" smtClean="0">
                <a:latin typeface="Garamond"/>
                <a:cs typeface="Garamond"/>
              </a:rPr>
              <a:t>a freelance </a:t>
            </a:r>
            <a:r>
              <a:rPr lang="en-US" sz="3800" spc="25" dirty="0">
                <a:latin typeface="Garamond"/>
                <a:cs typeface="Garamond"/>
              </a:rPr>
              <a:t>basis.</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512795"/>
            <a:ext cx="4623943" cy="565467"/>
          </a:xfrm>
        </p:spPr>
        <p:txBody>
          <a:bodyPr/>
          <a:lstStyle/>
          <a:p>
            <a:fld id="{B6F15528-21DE-4FAA-801E-634DDDAF4B2B}" type="slidenum">
              <a:rPr lang="en-US" smtClean="0"/>
              <a:t>17</a:t>
            </a:fld>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055" r="6055"/>
          <a:stretch/>
        </p:blipFill>
        <p:spPr>
          <a:xfrm>
            <a:off x="12739069" y="4724070"/>
            <a:ext cx="6186644" cy="6186644"/>
          </a:xfrm>
          <a:prstGeom prst="rect">
            <a:avLst/>
          </a:prstGeom>
        </p:spPr>
      </p:pic>
    </p:spTree>
    <p:extLst>
      <p:ext uri="{BB962C8B-B14F-4D97-AF65-F5344CB8AC3E}">
        <p14:creationId xmlns:p14="http://schemas.microsoft.com/office/powerpoint/2010/main" val="97151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SAMRITI DESWAL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endParaRPr lang="en-US" sz="3800" b="1" spc="25" dirty="0" smtClean="0">
              <a:latin typeface="Garamond"/>
              <a:cs typeface="Garamond"/>
            </a:endParaRPr>
          </a:p>
          <a:p>
            <a:pPr marL="12700" algn="just">
              <a:lnSpc>
                <a:spcPct val="100000"/>
              </a:lnSpc>
            </a:pPr>
            <a:r>
              <a:rPr lang="en-US" sz="3800" spc="25" dirty="0" err="1" smtClean="0">
                <a:latin typeface="Garamond"/>
                <a:cs typeface="Garamond"/>
              </a:rPr>
              <a:t>Samriti</a:t>
            </a:r>
            <a:r>
              <a:rPr lang="en-US" sz="3800" spc="25" dirty="0" smtClean="0">
                <a:latin typeface="Garamond"/>
                <a:cs typeface="Garamond"/>
              </a:rPr>
              <a:t> </a:t>
            </a:r>
            <a:r>
              <a:rPr lang="en-US" sz="3800" spc="25" dirty="0">
                <a:latin typeface="Garamond"/>
                <a:cs typeface="Garamond"/>
              </a:rPr>
              <a:t>is an assistant professor and a </a:t>
            </a:r>
            <a:r>
              <a:rPr lang="en-US" sz="3800" spc="25" dirty="0" smtClean="0">
                <a:latin typeface="Garamond"/>
                <a:cs typeface="Garamond"/>
              </a:rPr>
              <a:t>co-</a:t>
            </a:r>
            <a:r>
              <a:rPr lang="en-US" sz="3800" spc="25" dirty="0" err="1" smtClean="0">
                <a:latin typeface="Garamond"/>
                <a:cs typeface="Garamond"/>
              </a:rPr>
              <a:t>ordinator</a:t>
            </a:r>
            <a:r>
              <a:rPr lang="en-US" sz="3800" spc="25" dirty="0" smtClean="0">
                <a:latin typeface="Garamond"/>
                <a:cs typeface="Garamond"/>
              </a:rPr>
              <a:t> </a:t>
            </a:r>
            <a:r>
              <a:rPr lang="en-US" sz="3800" spc="25" dirty="0">
                <a:latin typeface="Garamond"/>
                <a:cs typeface="Garamond"/>
              </a:rPr>
              <a:t>in </a:t>
            </a:r>
            <a:r>
              <a:rPr lang="en-US" sz="3800" spc="25" dirty="0" smtClean="0">
                <a:latin typeface="Garamond"/>
                <a:cs typeface="Garamond"/>
              </a:rPr>
              <a:t>the Applied </a:t>
            </a:r>
            <a:r>
              <a:rPr lang="en-US" sz="3800" spc="25" dirty="0">
                <a:latin typeface="Garamond"/>
                <a:cs typeface="Garamond"/>
              </a:rPr>
              <a:t>Sciences (Physics Group) .With an </a:t>
            </a:r>
            <a:r>
              <a:rPr lang="en-US" sz="3800" spc="25" dirty="0" smtClean="0">
                <a:latin typeface="Garamond"/>
                <a:cs typeface="Garamond"/>
              </a:rPr>
              <a:t>excellent communication </a:t>
            </a:r>
            <a:r>
              <a:rPr lang="en-US" sz="3800" spc="25" dirty="0">
                <a:latin typeface="Garamond"/>
                <a:cs typeface="Garamond"/>
              </a:rPr>
              <a:t>skill she has conducted many </a:t>
            </a:r>
            <a:r>
              <a:rPr lang="en-US" sz="3800" spc="25" dirty="0" smtClean="0">
                <a:latin typeface="Garamond"/>
                <a:cs typeface="Garamond"/>
              </a:rPr>
              <a:t>workshops and </a:t>
            </a:r>
            <a:r>
              <a:rPr lang="en-US" sz="3800" spc="25" dirty="0">
                <a:latin typeface="Garamond"/>
                <a:cs typeface="Garamond"/>
              </a:rPr>
              <a:t>framed assessment reports for her students.</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23248" y="10619251"/>
            <a:ext cx="4623943" cy="565467"/>
          </a:xfrm>
        </p:spPr>
        <p:txBody>
          <a:bodyPr/>
          <a:lstStyle/>
          <a:p>
            <a:fld id="{B6F15528-21DE-4FAA-801E-634DDDAF4B2B}" type="slidenum">
              <a:rPr lang="en-US" smtClean="0"/>
              <a:t>18</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5638" t="38756" r="25638" b="38756"/>
          <a:stretch/>
        </p:blipFill>
        <p:spPr>
          <a:xfrm>
            <a:off x="12713335" y="4724070"/>
            <a:ext cx="6177915" cy="6177915"/>
          </a:xfrm>
          <a:prstGeom prst="rect">
            <a:avLst/>
          </a:prstGeom>
        </p:spPr>
      </p:pic>
    </p:spTree>
    <p:extLst>
      <p:ext uri="{BB962C8B-B14F-4D97-AF65-F5344CB8AC3E}">
        <p14:creationId xmlns:p14="http://schemas.microsoft.com/office/powerpoint/2010/main" val="168277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VINODINI SAIHJPAL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2923877"/>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err="1">
                <a:latin typeface="Garamond"/>
                <a:cs typeface="Garamond"/>
              </a:rPr>
              <a:t>Vinodini</a:t>
            </a:r>
            <a:r>
              <a:rPr lang="en-US" sz="3800" dirty="0">
                <a:latin typeface="Garamond"/>
                <a:cs typeface="Garamond"/>
              </a:rPr>
              <a:t> draws experience from both industry and</a:t>
            </a:r>
          </a:p>
          <a:p>
            <a:pPr marL="12700" algn="just">
              <a:lnSpc>
                <a:spcPct val="100000"/>
              </a:lnSpc>
            </a:pPr>
            <a:r>
              <a:rPr lang="en-US" sz="3800" dirty="0">
                <a:latin typeface="Garamond"/>
                <a:cs typeface="Garamond"/>
              </a:rPr>
              <a:t>academia</a:t>
            </a:r>
            <a:r>
              <a:rPr lang="en-US" sz="3800" dirty="0" smtClean="0">
                <a:latin typeface="Garamond"/>
                <a:cs typeface="Garamond"/>
              </a:rPr>
              <a:t>. She </a:t>
            </a:r>
            <a:r>
              <a:rPr lang="en-US" sz="3800" dirty="0">
                <a:latin typeface="Garamond"/>
                <a:cs typeface="Garamond"/>
              </a:rPr>
              <a:t>has been teaching as guest faculty at </a:t>
            </a:r>
            <a:r>
              <a:rPr lang="en-US" sz="3800" dirty="0" smtClean="0">
                <a:latin typeface="Garamond"/>
                <a:cs typeface="Garamond"/>
              </a:rPr>
              <a:t>Punjab University </a:t>
            </a:r>
            <a:r>
              <a:rPr lang="en-US" sz="3800" dirty="0">
                <a:latin typeface="Garamond"/>
                <a:cs typeface="Garamond"/>
              </a:rPr>
              <a:t>and NIIFT Mohali</a:t>
            </a:r>
            <a:r>
              <a:rPr lang="en-US" sz="3800" dirty="0" smtClean="0">
                <a:latin typeface="Garamond"/>
                <a:cs typeface="Garamond"/>
              </a:rPr>
              <a:t>. Currently </a:t>
            </a:r>
            <a:r>
              <a:rPr lang="en-US" sz="3800" dirty="0">
                <a:latin typeface="Garamond"/>
                <a:cs typeface="Garamond"/>
              </a:rPr>
              <a:t>she is working in </a:t>
            </a:r>
            <a:r>
              <a:rPr lang="en-US" sz="3800" dirty="0" smtClean="0">
                <a:latin typeface="Garamond"/>
                <a:cs typeface="Garamond"/>
              </a:rPr>
              <a:t>the Indian </a:t>
            </a:r>
            <a:r>
              <a:rPr lang="en-US" sz="3800" dirty="0">
                <a:latin typeface="Garamond"/>
                <a:cs typeface="Garamond"/>
              </a:rPr>
              <a:t>School of Business (ISB).</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345247"/>
            <a:ext cx="4623943" cy="565467"/>
          </a:xfrm>
        </p:spPr>
        <p:txBody>
          <a:bodyPr/>
          <a:lstStyle/>
          <a:p>
            <a:fld id="{B6F15528-21DE-4FAA-801E-634DDDAF4B2B}" type="slidenum">
              <a:rPr lang="en-US" smtClean="0"/>
              <a:t>19</a:t>
            </a:fld>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14" b="21060"/>
          <a:stretch/>
        </p:blipFill>
        <p:spPr>
          <a:xfrm>
            <a:off x="12727104" y="4711871"/>
            <a:ext cx="6198843" cy="6198843"/>
          </a:xfrm>
          <a:prstGeom prst="rect">
            <a:avLst/>
          </a:prstGeom>
        </p:spPr>
      </p:pic>
    </p:spTree>
    <p:extLst>
      <p:ext uri="{BB962C8B-B14F-4D97-AF65-F5344CB8AC3E}">
        <p14:creationId xmlns:p14="http://schemas.microsoft.com/office/powerpoint/2010/main" val="124166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3" y="1811463"/>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dirty="0"/>
          </a:p>
        </p:txBody>
      </p:sp>
      <p:sp>
        <p:nvSpPr>
          <p:cNvPr id="3" name="object 3"/>
          <p:cNvSpPr txBox="1"/>
          <p:nvPr/>
        </p:nvSpPr>
        <p:spPr>
          <a:xfrm>
            <a:off x="1858645" y="3925220"/>
            <a:ext cx="9336405" cy="535601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wrap="square" lIns="0" tIns="0" rIns="0" bIns="0" rtlCol="0">
            <a:spAutoFit/>
          </a:bodyPr>
          <a:lstStyle/>
          <a:p>
            <a:pPr marL="12700" marR="5080" algn="just">
              <a:lnSpc>
                <a:spcPct val="113100"/>
              </a:lnSpc>
            </a:pPr>
            <a:r>
              <a:rPr lang="en-US" sz="4400" dirty="0" smtClean="0">
                <a:latin typeface="Garamond"/>
                <a:cs typeface="Garamond"/>
              </a:rPr>
              <a:t>We the members of the Content Writing and communication council strive to empower ourselves and others with unity, communicate effectively to ignite minds and step forward to form </a:t>
            </a:r>
            <a:r>
              <a:rPr lang="en-US" sz="4400" dirty="0" err="1" smtClean="0">
                <a:latin typeface="Garamond"/>
                <a:cs typeface="Garamond"/>
              </a:rPr>
              <a:t>liason</a:t>
            </a:r>
            <a:r>
              <a:rPr lang="en-US" sz="4400" dirty="0" smtClean="0">
                <a:latin typeface="Garamond"/>
                <a:cs typeface="Garamond"/>
              </a:rPr>
              <a:t> with the government and other freelance agencies as to inspire meaningful content.</a:t>
            </a:r>
            <a:endParaRPr sz="4400" dirty="0">
              <a:latin typeface="Garamond"/>
              <a:cs typeface="Garamond"/>
            </a:endParaRP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613370"/>
            <a:ext cx="18435559" cy="1907705"/>
          </a:xfrm>
          <a:prstGeom prst="rect">
            <a:avLst/>
          </a:prstGeom>
        </p:spPr>
        <p:txBody>
          <a:bodyPr vert="horz" wrap="square" lIns="0" tIns="235715" rIns="0" bIns="0" rtlCol="0">
            <a:spAutoFit/>
          </a:bodyPr>
          <a:lstStyle/>
          <a:p>
            <a:pPr marL="503555">
              <a:lnSpc>
                <a:spcPct val="100000"/>
              </a:lnSpc>
            </a:pPr>
            <a:r>
              <a:rPr lang="en-US" sz="10850" spc="930" dirty="0"/>
              <a:t>Council Vision &amp;Mission</a:t>
            </a:r>
            <a:endParaRPr sz="1085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HUNNAR NANGRU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754326"/>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a:latin typeface="Garamond"/>
                <a:cs typeface="Garamond"/>
              </a:rPr>
              <a:t>A budding writer and a psychology </a:t>
            </a:r>
            <a:r>
              <a:rPr lang="en-US" sz="3800" dirty="0" err="1">
                <a:latin typeface="Garamond"/>
                <a:cs typeface="Garamond"/>
              </a:rPr>
              <a:t>Honours</a:t>
            </a:r>
            <a:r>
              <a:rPr lang="en-US" sz="3800" dirty="0">
                <a:latin typeface="Garamond"/>
                <a:cs typeface="Garamond"/>
              </a:rPr>
              <a:t> </a:t>
            </a:r>
            <a:r>
              <a:rPr lang="en-US" sz="3800" dirty="0" smtClean="0">
                <a:latin typeface="Garamond"/>
                <a:cs typeface="Garamond"/>
              </a:rPr>
              <a:t>graduate, </a:t>
            </a:r>
            <a:r>
              <a:rPr lang="en-US" sz="3800" dirty="0" err="1" smtClean="0">
                <a:latin typeface="Garamond"/>
                <a:cs typeface="Garamond"/>
              </a:rPr>
              <a:t>Hunnar</a:t>
            </a:r>
            <a:r>
              <a:rPr lang="en-US" sz="3800" dirty="0" smtClean="0">
                <a:latin typeface="Garamond"/>
                <a:cs typeface="Garamond"/>
              </a:rPr>
              <a:t> </a:t>
            </a:r>
            <a:r>
              <a:rPr lang="en-US" sz="3800" dirty="0">
                <a:latin typeface="Garamond"/>
                <a:cs typeface="Garamond"/>
              </a:rPr>
              <a:t>likes to weave words in her experiences.</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757672" y="10370942"/>
            <a:ext cx="4623943" cy="565467"/>
          </a:xfrm>
        </p:spPr>
        <p:txBody>
          <a:bodyPr/>
          <a:lstStyle/>
          <a:p>
            <a:fld id="{B6F15528-21DE-4FAA-801E-634DDDAF4B2B}" type="slidenum">
              <a:rPr lang="en-US" smtClean="0"/>
              <a:t>20</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3" t="25000" r="293"/>
          <a:stretch/>
        </p:blipFill>
        <p:spPr>
          <a:xfrm>
            <a:off x="12678911" y="4724070"/>
            <a:ext cx="6212339" cy="6212339"/>
          </a:xfrm>
          <a:prstGeom prst="rect">
            <a:avLst/>
          </a:prstGeom>
        </p:spPr>
      </p:pic>
    </p:spTree>
    <p:extLst>
      <p:ext uri="{BB962C8B-B14F-4D97-AF65-F5344CB8AC3E}">
        <p14:creationId xmlns:p14="http://schemas.microsoft.com/office/powerpoint/2010/main" val="318653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a:solidFill>
                <a:schemeClr val="tx1"/>
              </a:solidFill>
            </a:endParaRPr>
          </a:p>
          <a:p>
            <a:pPr marL="12700" marR="368935" algn="just">
              <a:lnSpc>
                <a:spcPct val="125899"/>
              </a:lnSpc>
            </a:pPr>
            <a:r>
              <a:rPr spc="-40" dirty="0">
                <a:solidFill>
                  <a:schemeClr val="tx1"/>
                </a:solidFill>
              </a:rPr>
              <a:t>WEF</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a:solidFill>
                  <a:schemeClr val="tx1"/>
                </a:solidFill>
                <a:latin typeface="Garamond"/>
                <a:cs typeface="Garamond"/>
              </a:rPr>
              <a:t>Servi</a:t>
            </a:r>
            <a:r>
              <a:rPr b="0" spc="80" dirty="0">
                <a:solidFill>
                  <a:schemeClr val="tx1"/>
                </a:solidFill>
                <a:latin typeface="Garamond"/>
                <a:cs typeface="Garamond"/>
              </a:rPr>
              <a:t>c</a:t>
            </a:r>
            <a:r>
              <a:rPr b="0" spc="60" dirty="0">
                <a:solidFill>
                  <a:schemeClr val="tx1"/>
                </a:solidFill>
                <a:latin typeface="Garamond"/>
                <a:cs typeface="Garamond"/>
              </a:rPr>
              <a:t>es</a:t>
            </a:r>
            <a:r>
              <a:rPr lang="en-US" b="0" spc="60" dirty="0">
                <a:solidFill>
                  <a:schemeClr val="tx1"/>
                </a:solidFill>
                <a:latin typeface="Garamond"/>
                <a:cs typeface="Garamond"/>
              </a:rPr>
              <a:t> for ‘Commerce </a:t>
            </a:r>
            <a:r>
              <a:rPr lang="en-US" b="0" spc="60" dirty="0">
                <a:solidFill>
                  <a:schemeClr val="tx1"/>
                </a:solidFill>
              </a:rPr>
              <a:t>B</a:t>
            </a:r>
            <a:r>
              <a:rPr lang="en-US" b="0" spc="60" dirty="0">
                <a:solidFill>
                  <a:schemeClr val="tx1"/>
                </a:solidFill>
                <a:latin typeface="Garamond"/>
                <a:cs typeface="Garamond"/>
              </a:rPr>
              <a:t>eyond </a:t>
            </a:r>
            <a:r>
              <a:rPr lang="en-US" b="0" spc="60" dirty="0">
                <a:solidFill>
                  <a:schemeClr val="tx1"/>
                </a:solidFill>
              </a:rPr>
              <a:t>B</a:t>
            </a:r>
            <a:r>
              <a:rPr lang="en-US" b="0" spc="60" dirty="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
        <p:nvSpPr>
          <p:cNvPr id="7" name="Slide Number Placeholder 6"/>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315859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a:solidFill>
                  <a:srgbClr val="42210B"/>
                </a:solidFill>
                <a:latin typeface="Times New Roman"/>
                <a:cs typeface="Times New Roman"/>
              </a:rPr>
              <a:t>,</a:t>
            </a:r>
            <a:r>
              <a:rPr lang="en-US" sz="4800" b="1" i="1" spc="-70" dirty="0">
                <a:solidFill>
                  <a:srgbClr val="42210B"/>
                </a:solidFill>
                <a:latin typeface="Times New Roman"/>
                <a:cs typeface="Times New Roman"/>
              </a:rPr>
              <a:t> </a:t>
            </a:r>
            <a:r>
              <a:rPr sz="4800" b="1" i="1" spc="-130" dirty="0">
                <a:solidFill>
                  <a:srgbClr val="42210B"/>
                </a:solidFill>
                <a:latin typeface="Times New Roman"/>
                <a:cs typeface="Times New Roman"/>
              </a:rPr>
              <a:t>Vi</a:t>
            </a:r>
            <a:r>
              <a:rPr sz="4800" b="1" i="1" spc="-175" dirty="0">
                <a:solidFill>
                  <a:srgbClr val="42210B"/>
                </a:solidFill>
                <a:latin typeface="Times New Roman"/>
                <a:cs typeface="Times New Roman"/>
              </a:rPr>
              <a:t>c</a:t>
            </a:r>
            <a:r>
              <a:rPr sz="4800" b="1" i="1" spc="-150" dirty="0">
                <a:solidFill>
                  <a:srgbClr val="42210B"/>
                </a:solidFill>
                <a:latin typeface="Times New Roman"/>
                <a:cs typeface="Times New Roman"/>
              </a:rPr>
              <a:t>e</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a:solidFill>
                  <a:srgbClr val="42210B"/>
                </a:solidFill>
                <a:latin typeface="Times New Roman"/>
                <a:cs typeface="Times New Roman"/>
              </a:rPr>
              <a:t>20</a:t>
            </a:r>
            <a:r>
              <a:rPr lang="en-US" sz="4800" b="1" i="1" dirty="0">
                <a:solidFill>
                  <a:srgbClr val="42210B"/>
                </a:solidFill>
                <a:latin typeface="Times New Roman"/>
                <a:cs typeface="Times New Roman"/>
              </a:rPr>
              <a:t>+</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N</a:t>
            </a:r>
            <a:r>
              <a:rPr sz="4800" b="1" i="1" spc="-65" dirty="0">
                <a:solidFill>
                  <a:srgbClr val="42210B"/>
                </a:solidFill>
                <a:latin typeface="Times New Roman"/>
                <a:cs typeface="Times New Roman"/>
              </a:rPr>
              <a:t>omina</a:t>
            </a:r>
            <a:r>
              <a:rPr sz="4800" b="1" i="1" spc="-70" dirty="0">
                <a:solidFill>
                  <a:srgbClr val="42210B"/>
                </a:solidFill>
                <a:latin typeface="Times New Roman"/>
                <a:cs typeface="Times New Roman"/>
              </a:rPr>
              <a:t>t</a:t>
            </a:r>
            <a:r>
              <a:rPr sz="4800" b="1" i="1" spc="-105" dirty="0">
                <a:solidFill>
                  <a:srgbClr val="42210B"/>
                </a:solidFill>
                <a:latin typeface="Times New Roman"/>
                <a:cs typeface="Times New Roman"/>
              </a:rPr>
              <a:t>ed</a:t>
            </a:r>
            <a:r>
              <a:rPr lang="en-US" sz="4800" b="1" i="1" spc="-105" dirty="0">
                <a:solidFill>
                  <a:srgbClr val="42210B"/>
                </a:solidFill>
                <a:latin typeface="Times New Roman"/>
                <a:cs typeface="Times New Roman"/>
              </a:rPr>
              <a:t> Council</a:t>
            </a:r>
            <a:r>
              <a:rPr sz="4800" b="1" i="1" spc="-55" dirty="0">
                <a:solidFill>
                  <a:srgbClr val="42210B"/>
                </a:solidFill>
                <a:latin typeface="Times New Roman"/>
                <a:cs typeface="Times New Roman"/>
              </a:rPr>
              <a:t> </a:t>
            </a:r>
            <a:r>
              <a:rPr sz="4800" b="1" i="1" spc="-110" dirty="0">
                <a:solidFill>
                  <a:srgbClr val="42210B"/>
                </a:solidFill>
                <a:latin typeface="Times New Roman"/>
                <a:cs typeface="Times New Roman"/>
              </a:rPr>
              <a:t>M</a:t>
            </a:r>
            <a:r>
              <a:rPr sz="4800" b="1" i="1" spc="-100" dirty="0">
                <a:solidFill>
                  <a:srgbClr val="42210B"/>
                </a:solidFill>
                <a:latin typeface="Times New Roman"/>
                <a:cs typeface="Times New Roman"/>
              </a:rPr>
              <a:t>embe</a:t>
            </a:r>
            <a:r>
              <a:rPr sz="4800" b="1" i="1" spc="-95" dirty="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114" dirty="0" smtClean="0">
                <a:latin typeface="Myriad Pro"/>
                <a:cs typeface="Myriad Pro"/>
              </a:rPr>
              <a:t>NAVNEET GREWAL (</a:t>
            </a:r>
            <a:r>
              <a:rPr sz="2950" b="0" spc="114" dirty="0" smtClean="0">
                <a:latin typeface="Myriad Pro"/>
                <a:cs typeface="Myriad Pro"/>
              </a:rPr>
              <a:t>PRESIDEN</a:t>
            </a:r>
            <a:r>
              <a:rPr sz="2950" b="0" spc="-60" dirty="0" smtClean="0">
                <a:latin typeface="Myriad Pro"/>
                <a:cs typeface="Myriad Pro"/>
              </a:rPr>
              <a:t>T</a:t>
            </a:r>
            <a:r>
              <a:rPr lang="en-US" sz="2950" b="0" spc="-60" dirty="0" smtClean="0">
                <a:latin typeface="Myriad Pro"/>
                <a:cs typeface="Myriad Pro"/>
              </a:rPr>
              <a:t>)</a:t>
            </a:r>
            <a:r>
              <a:rPr sz="2950" b="0" dirty="0" smtClean="0">
                <a:latin typeface="Myriad Pro"/>
                <a:cs typeface="Myriad Pro"/>
              </a:rPr>
              <a:t>,</a:t>
            </a:r>
            <a:r>
              <a:rPr lang="en-US" sz="2950" b="0" spc="114" dirty="0" smtClean="0">
                <a:latin typeface="Myriad Pro"/>
                <a:cs typeface="Myriad Pro"/>
              </a:rPr>
              <a:t> CONTENT WRITING &amp; COMMUNICATION </a:t>
            </a:r>
            <a:r>
              <a:rPr sz="2950" b="0" spc="55" dirty="0" smtClean="0">
                <a:latin typeface="Myriad Pro"/>
                <a:cs typeface="Myriad Pro"/>
              </a:rPr>
              <a:t>C</a:t>
            </a:r>
            <a:r>
              <a:rPr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162384" y="4382557"/>
            <a:ext cx="11050498" cy="6432530"/>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endParaRPr lang="en-US" sz="3800" b="1" spc="25" dirty="0" smtClean="0">
              <a:latin typeface="Garamond"/>
              <a:cs typeface="Garamond"/>
            </a:endParaRPr>
          </a:p>
          <a:p>
            <a:pPr marL="12700" algn="just">
              <a:lnSpc>
                <a:spcPct val="100000"/>
              </a:lnSpc>
            </a:pPr>
            <a:r>
              <a:rPr lang="en-US" sz="3800" spc="25" dirty="0" smtClean="0">
                <a:latin typeface="Garamond"/>
                <a:cs typeface="Garamond"/>
              </a:rPr>
              <a:t>Navneet </a:t>
            </a:r>
            <a:r>
              <a:rPr lang="en-US" sz="3800" spc="25" dirty="0">
                <a:latin typeface="Garamond"/>
                <a:cs typeface="Garamond"/>
              </a:rPr>
              <a:t>Grewal is a psychology graduate and a </a:t>
            </a:r>
            <a:r>
              <a:rPr lang="en-US" sz="3800" spc="25" dirty="0" smtClean="0">
                <a:latin typeface="Garamond"/>
                <a:cs typeface="Garamond"/>
              </a:rPr>
              <a:t>qualified language </a:t>
            </a:r>
            <a:r>
              <a:rPr lang="en-US" sz="3800" spc="25" dirty="0">
                <a:latin typeface="Garamond"/>
                <a:cs typeface="Garamond"/>
              </a:rPr>
              <a:t>teacher. Tasked as an editor and having </a:t>
            </a:r>
            <a:r>
              <a:rPr lang="en-US" sz="3800" spc="25" dirty="0" smtClean="0">
                <a:latin typeface="Garamond"/>
                <a:cs typeface="Garamond"/>
              </a:rPr>
              <a:t>written in </a:t>
            </a:r>
            <a:r>
              <a:rPr lang="en-US" sz="3800" spc="25" dirty="0">
                <a:latin typeface="Garamond"/>
                <a:cs typeface="Garamond"/>
              </a:rPr>
              <a:t>various school magazines as well as station </a:t>
            </a:r>
            <a:r>
              <a:rPr lang="en-US" sz="3800" spc="25" dirty="0" smtClean="0">
                <a:latin typeface="Garamond"/>
                <a:cs typeface="Garamond"/>
              </a:rPr>
              <a:t>journals, writing </a:t>
            </a:r>
            <a:r>
              <a:rPr lang="en-US" sz="3800" spc="25" dirty="0">
                <a:latin typeface="Garamond"/>
                <a:cs typeface="Garamond"/>
              </a:rPr>
              <a:t>has been an essential part of her sojourn. A</a:t>
            </a:r>
            <a:r>
              <a:rPr lang="en-US" sz="3800" spc="25" dirty="0" smtClean="0">
                <a:latin typeface="Garamond"/>
                <a:cs typeface="Garamond"/>
              </a:rPr>
              <a:t> </a:t>
            </a:r>
            <a:r>
              <a:rPr lang="en-US" sz="3800" spc="25" dirty="0">
                <a:latin typeface="Garamond"/>
                <a:cs typeface="Garamond"/>
              </a:rPr>
              <a:t>part of five international </a:t>
            </a:r>
            <a:r>
              <a:rPr lang="en-US" sz="3800" spc="25" dirty="0" smtClean="0">
                <a:latin typeface="Garamond"/>
                <a:cs typeface="Garamond"/>
              </a:rPr>
              <a:t>poetry platforms </a:t>
            </a:r>
            <a:r>
              <a:rPr lang="en-US" sz="3800" spc="25" dirty="0">
                <a:latin typeface="Garamond"/>
                <a:cs typeface="Garamond"/>
              </a:rPr>
              <a:t>has honed her affair with the pen. A </a:t>
            </a:r>
            <a:r>
              <a:rPr lang="en-US" sz="3800" spc="25" dirty="0" smtClean="0">
                <a:latin typeface="Garamond"/>
                <a:cs typeface="Garamond"/>
              </a:rPr>
              <a:t>published author </a:t>
            </a:r>
            <a:r>
              <a:rPr lang="en-US" sz="3800" spc="25" dirty="0">
                <a:latin typeface="Garamond"/>
                <a:cs typeface="Garamond"/>
              </a:rPr>
              <a:t>her first poetry book ‘Our Hearts We Pen’ has </a:t>
            </a:r>
            <a:r>
              <a:rPr lang="en-US" sz="3800" spc="25" dirty="0" smtClean="0">
                <a:latin typeface="Garamond"/>
                <a:cs typeface="Garamond"/>
              </a:rPr>
              <a:t>been co </a:t>
            </a:r>
            <a:r>
              <a:rPr lang="en-US" sz="3800" spc="25" dirty="0">
                <a:latin typeface="Garamond"/>
                <a:cs typeface="Garamond"/>
              </a:rPr>
              <a:t>- authored with her teenage daughter who is a </a:t>
            </a:r>
            <a:r>
              <a:rPr lang="en-US" sz="3800" spc="25" dirty="0" smtClean="0">
                <a:latin typeface="Garamond"/>
                <a:cs typeface="Garamond"/>
              </a:rPr>
              <a:t>writer too</a:t>
            </a:r>
            <a:r>
              <a:rPr lang="en-US" sz="3800" spc="25" dirty="0">
                <a:latin typeface="Garamond"/>
                <a:cs typeface="Garamond"/>
              </a:rPr>
              <a:t>. She also is a part of nine international </a:t>
            </a:r>
            <a:r>
              <a:rPr lang="en-US" sz="3800" spc="25" dirty="0" smtClean="0">
                <a:latin typeface="Garamond"/>
                <a:cs typeface="Garamond"/>
              </a:rPr>
              <a:t>anthologies with </a:t>
            </a:r>
            <a:r>
              <a:rPr lang="en-US" sz="3800" spc="25" dirty="0">
                <a:latin typeface="Garamond"/>
                <a:cs typeface="Garamond"/>
              </a:rPr>
              <a:t>reputed publishers.</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4</a:t>
            </a:fld>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4606" y="4724070"/>
            <a:ext cx="6186643" cy="61866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114" dirty="0" smtClean="0">
                <a:latin typeface="Myriad Pro"/>
                <a:cs typeface="Myriad Pro"/>
              </a:rPr>
              <a:t>KAVITA GUPTA (VICE </a:t>
            </a:r>
            <a:r>
              <a:rPr sz="2950" b="0" spc="114" dirty="0" smtClean="0">
                <a:latin typeface="Myriad Pro"/>
                <a:cs typeface="Myriad Pro"/>
              </a:rPr>
              <a:t>PRESIDEN</a:t>
            </a:r>
            <a:r>
              <a:rPr sz="2950" b="0" spc="-60" dirty="0" smtClean="0">
                <a:latin typeface="Myriad Pro"/>
                <a:cs typeface="Myriad Pro"/>
              </a:rPr>
              <a:t>T</a:t>
            </a:r>
            <a:r>
              <a:rPr lang="en-US" sz="2950" b="0" spc="-60" dirty="0" smtClean="0">
                <a:latin typeface="Myriad Pro"/>
                <a:cs typeface="Myriad Pro"/>
              </a:rPr>
              <a:t>)</a:t>
            </a:r>
            <a:r>
              <a:rPr sz="2950" b="0" dirty="0" smtClean="0">
                <a:latin typeface="Myriad Pro"/>
                <a:cs typeface="Myriad Pro"/>
              </a:rPr>
              <a:t>,</a:t>
            </a:r>
            <a:r>
              <a:rPr lang="en-US" sz="2950" b="0" dirty="0" smtClean="0">
                <a:latin typeface="Myriad Pro"/>
                <a:cs typeface="Myriad Pro"/>
              </a:rPr>
              <a:t> CONTENT WRITING &amp; COMMUNICATION</a:t>
            </a:r>
            <a:r>
              <a:rPr lang="en-US" sz="2950" b="0" spc="114" dirty="0">
                <a:latin typeface="Myriad Pro"/>
                <a:cs typeface="Myriad Pro"/>
              </a:rPr>
              <a:t> </a:t>
            </a:r>
            <a:r>
              <a:rPr sz="2950" b="0" spc="55" dirty="0" smtClean="0">
                <a:latin typeface="Myriad Pro"/>
                <a:cs typeface="Myriad Pro"/>
              </a:rPr>
              <a:t>C</a:t>
            </a:r>
            <a:r>
              <a:rPr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212850" y="4438768"/>
            <a:ext cx="11500485" cy="6432530"/>
          </a:xfrm>
          <a:prstGeom prst="rect">
            <a:avLst/>
          </a:prstGeom>
        </p:spPr>
        <p:txBody>
          <a:bodyPr vert="horz" wrap="square" lIns="0" tIns="0" rIns="0" bIns="0" rtlCol="0">
            <a:spAutoFit/>
          </a:bodyPr>
          <a:lstStyle/>
          <a:p>
            <a:pPr marL="12700" algn="just"/>
            <a:r>
              <a:rPr lang="en-US" sz="3800" b="1" spc="25" dirty="0">
                <a:latin typeface="Garamond"/>
                <a:cs typeface="Garamond"/>
              </a:rPr>
              <a:t>BIO :- </a:t>
            </a:r>
          </a:p>
          <a:p>
            <a:pPr marL="12700" algn="just"/>
            <a:r>
              <a:rPr lang="en-US" sz="3800" dirty="0">
                <a:latin typeface="Garamond"/>
                <a:cs typeface="Garamond"/>
              </a:rPr>
              <a:t>I am a passionate Montessori educator with multicultural</a:t>
            </a:r>
          </a:p>
          <a:p>
            <a:pPr marL="12700" algn="just"/>
            <a:r>
              <a:rPr lang="en-US" sz="3800" dirty="0">
                <a:latin typeface="Garamond"/>
                <a:cs typeface="Garamond"/>
              </a:rPr>
              <a:t>experiences in nurturing the whole child – physically,</a:t>
            </a:r>
          </a:p>
          <a:p>
            <a:pPr marL="12700" algn="just"/>
            <a:r>
              <a:rPr lang="en-US" sz="3800" dirty="0">
                <a:latin typeface="Garamond"/>
                <a:cs typeface="Garamond"/>
              </a:rPr>
              <a:t>socially, emotionally, and intellectually. Currently, I am</a:t>
            </a:r>
          </a:p>
          <a:p>
            <a:pPr marL="12700" algn="just"/>
            <a:r>
              <a:rPr lang="en-US" sz="3800" dirty="0">
                <a:latin typeface="Garamond"/>
                <a:cs typeface="Garamond"/>
              </a:rPr>
              <a:t>running my own Kids studio where I focus on alternative &amp;</a:t>
            </a:r>
          </a:p>
          <a:p>
            <a:pPr marL="12700" algn="just"/>
            <a:r>
              <a:rPr lang="en-US" sz="3800" dirty="0">
                <a:latin typeface="Garamond"/>
                <a:cs typeface="Garamond"/>
              </a:rPr>
              <a:t>progressive approaches to education. My aim is to create</a:t>
            </a:r>
          </a:p>
          <a:p>
            <a:pPr marL="12700" algn="just"/>
            <a:r>
              <a:rPr lang="en-US" sz="3800" dirty="0">
                <a:latin typeface="Garamond"/>
                <a:cs typeface="Garamond"/>
              </a:rPr>
              <a:t>an environment with material and activities that meet my</a:t>
            </a:r>
          </a:p>
          <a:p>
            <a:pPr marL="12700" algn="just"/>
            <a:r>
              <a:rPr lang="en-US" sz="3800" dirty="0">
                <a:latin typeface="Garamond"/>
                <a:cs typeface="Garamond"/>
              </a:rPr>
              <a:t>students unique interest and developmental needs. I</a:t>
            </a:r>
          </a:p>
          <a:p>
            <a:pPr marL="12700" algn="just"/>
            <a:r>
              <a:rPr lang="en-US" sz="3800" dirty="0">
                <a:latin typeface="Garamond"/>
                <a:cs typeface="Garamond"/>
              </a:rPr>
              <a:t>work on identifying that each child is different and so are</a:t>
            </a:r>
          </a:p>
          <a:p>
            <a:pPr marL="12700" algn="just"/>
            <a:r>
              <a:rPr lang="en-US" sz="3800" dirty="0">
                <a:latin typeface="Garamond"/>
                <a:cs typeface="Garamond"/>
              </a:rPr>
              <a:t>their needs and approach to work. My work involves</a:t>
            </a:r>
          </a:p>
          <a:p>
            <a:pPr marL="12700" algn="just"/>
            <a:r>
              <a:rPr lang="en-US" sz="3800" dirty="0">
                <a:latin typeface="Garamond"/>
                <a:cs typeface="Garamond"/>
              </a:rPr>
              <a:t>astute observation and child engagement skills.</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03" t="6115" r="503" b="27167"/>
          <a:stretch/>
        </p:blipFill>
        <p:spPr>
          <a:xfrm>
            <a:off x="12670777" y="4764711"/>
            <a:ext cx="6220473" cy="6220473"/>
          </a:xfrm>
          <a:prstGeom prst="rect">
            <a:avLst/>
          </a:prstGeom>
        </p:spPr>
      </p:pic>
    </p:spTree>
    <p:extLst>
      <p:ext uri="{BB962C8B-B14F-4D97-AF65-F5344CB8AC3E}">
        <p14:creationId xmlns:p14="http://schemas.microsoft.com/office/powerpoint/2010/main" val="86869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MILI CHOUDHARY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311482" y="5011348"/>
            <a:ext cx="18070133" cy="5847755"/>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a:latin typeface="Garamond"/>
                <a:cs typeface="Garamond"/>
              </a:rPr>
              <a:t>She is a self taught artist who began her journey of</a:t>
            </a:r>
          </a:p>
          <a:p>
            <a:pPr marL="12700" algn="just">
              <a:lnSpc>
                <a:spcPct val="100000"/>
              </a:lnSpc>
            </a:pPr>
            <a:r>
              <a:rPr lang="en-US" sz="3800" dirty="0">
                <a:latin typeface="Garamond"/>
                <a:cs typeface="Garamond"/>
              </a:rPr>
              <a:t>converting her passion to instructing art in 2017. She has</a:t>
            </a:r>
          </a:p>
          <a:p>
            <a:pPr marL="12700" algn="just">
              <a:lnSpc>
                <a:spcPct val="100000"/>
              </a:lnSpc>
            </a:pPr>
            <a:r>
              <a:rPr lang="en-US" sz="3800" dirty="0">
                <a:latin typeface="Garamond"/>
                <a:cs typeface="Garamond"/>
              </a:rPr>
              <a:t>conducted workshops for women and children in</a:t>
            </a:r>
          </a:p>
          <a:p>
            <a:pPr marL="12700" algn="just">
              <a:lnSpc>
                <a:spcPct val="100000"/>
              </a:lnSpc>
            </a:pPr>
            <a:r>
              <a:rPr lang="en-US" sz="3800" dirty="0">
                <a:latin typeface="Garamond"/>
                <a:cs typeface="Garamond"/>
              </a:rPr>
              <a:t>rehabilitation centers and various educational</a:t>
            </a:r>
          </a:p>
          <a:p>
            <a:pPr marL="12700" algn="just">
              <a:lnSpc>
                <a:spcPct val="100000"/>
              </a:lnSpc>
            </a:pPr>
            <a:r>
              <a:rPr lang="en-US" sz="3800" dirty="0">
                <a:latin typeface="Garamond"/>
                <a:cs typeface="Garamond"/>
              </a:rPr>
              <a:t>institutions. She takes regular online art classes for kids.</a:t>
            </a:r>
          </a:p>
          <a:p>
            <a:pPr marL="12700" algn="just">
              <a:lnSpc>
                <a:spcPct val="100000"/>
              </a:lnSpc>
            </a:pPr>
            <a:r>
              <a:rPr lang="en-US" sz="3800" dirty="0">
                <a:latin typeface="Garamond"/>
                <a:cs typeface="Garamond"/>
              </a:rPr>
              <a:t>Having delved in various mediums like acrylics, oil pastels</a:t>
            </a:r>
          </a:p>
          <a:p>
            <a:pPr marL="12700" algn="just">
              <a:lnSpc>
                <a:spcPct val="100000"/>
              </a:lnSpc>
            </a:pPr>
            <a:r>
              <a:rPr lang="en-US" sz="3800" dirty="0">
                <a:latin typeface="Garamond"/>
                <a:cs typeface="Garamond"/>
              </a:rPr>
              <a:t>charcoal and soft pastels, she likes to fill the canvas with</a:t>
            </a:r>
          </a:p>
          <a:p>
            <a:pPr marL="12700" algn="just">
              <a:lnSpc>
                <a:spcPct val="100000"/>
              </a:lnSpc>
            </a:pPr>
            <a:r>
              <a:rPr lang="en-US" sz="3800" dirty="0">
                <a:latin typeface="Garamond"/>
                <a:cs typeface="Garamond"/>
              </a:rPr>
              <a:t>vibrant hues of nature, expressive portraits and the</a:t>
            </a:r>
          </a:p>
          <a:p>
            <a:pPr marL="12700" algn="just">
              <a:lnSpc>
                <a:spcPct val="100000"/>
              </a:lnSpc>
            </a:pPr>
            <a:r>
              <a:rPr lang="en-US" sz="3800" dirty="0" smtClean="0">
                <a:latin typeface="Garamond"/>
                <a:cs typeface="Garamond"/>
              </a:rPr>
              <a:t>seamless </a:t>
            </a:r>
            <a:r>
              <a:rPr lang="en-US" sz="3800" dirty="0">
                <a:latin typeface="Garamond"/>
                <a:cs typeface="Garamond"/>
              </a:rPr>
              <a:t>calmness of still lives.</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769" b="17179"/>
          <a:stretch/>
        </p:blipFill>
        <p:spPr>
          <a:xfrm>
            <a:off x="12713334" y="4724069"/>
            <a:ext cx="6177915" cy="6177915"/>
          </a:xfrm>
          <a:prstGeom prst="rect">
            <a:avLst/>
          </a:prstGeom>
        </p:spPr>
      </p:pic>
    </p:spTree>
    <p:extLst>
      <p:ext uri="{BB962C8B-B14F-4D97-AF65-F5344CB8AC3E}">
        <p14:creationId xmlns:p14="http://schemas.microsoft.com/office/powerpoint/2010/main" val="4408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GUNJAN JAIN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289050" y="4554250"/>
            <a:ext cx="27502722" cy="6432530"/>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endParaRPr lang="en-US" sz="3800" b="1" spc="25" dirty="0" smtClean="0">
              <a:latin typeface="Garamond"/>
              <a:cs typeface="Garamond"/>
            </a:endParaRPr>
          </a:p>
          <a:p>
            <a:pPr marL="12700" algn="just">
              <a:lnSpc>
                <a:spcPct val="100000"/>
              </a:lnSpc>
            </a:pPr>
            <a:r>
              <a:rPr lang="en-US" sz="3800" spc="25" dirty="0" smtClean="0">
                <a:latin typeface="Garamond"/>
                <a:cs typeface="Garamond"/>
              </a:rPr>
              <a:t>I </a:t>
            </a:r>
            <a:r>
              <a:rPr lang="en-US" sz="3800" spc="25" dirty="0">
                <a:latin typeface="Garamond"/>
                <a:cs typeface="Garamond"/>
              </a:rPr>
              <a:t>have always been an </a:t>
            </a:r>
            <a:r>
              <a:rPr lang="en-US" sz="3800" spc="25" dirty="0" smtClean="0">
                <a:latin typeface="Garamond"/>
                <a:cs typeface="Garamond"/>
              </a:rPr>
              <a:t>energetic </a:t>
            </a:r>
            <a:r>
              <a:rPr lang="en-US" sz="3800" spc="25" dirty="0">
                <a:latin typeface="Garamond"/>
                <a:cs typeface="Garamond"/>
              </a:rPr>
              <a:t>person &amp; open to learning</a:t>
            </a:r>
          </a:p>
          <a:p>
            <a:pPr marL="12700" algn="just">
              <a:lnSpc>
                <a:spcPct val="100000"/>
              </a:lnSpc>
            </a:pPr>
            <a:r>
              <a:rPr lang="en-US" sz="3800" spc="25" dirty="0">
                <a:latin typeface="Garamond"/>
                <a:cs typeface="Garamond"/>
              </a:rPr>
              <a:t>new skills. I love collaborating with like minded people.</a:t>
            </a:r>
          </a:p>
          <a:p>
            <a:pPr marL="12700" algn="just">
              <a:lnSpc>
                <a:spcPct val="100000"/>
              </a:lnSpc>
            </a:pPr>
            <a:r>
              <a:rPr lang="en-US" sz="3800" spc="25" dirty="0">
                <a:latin typeface="Garamond"/>
                <a:cs typeface="Garamond"/>
              </a:rPr>
              <a:t>From taking new innovative to playing as a contributing</a:t>
            </a:r>
          </a:p>
          <a:p>
            <a:pPr marL="12700" algn="just">
              <a:lnSpc>
                <a:spcPct val="100000"/>
              </a:lnSpc>
            </a:pPr>
            <a:r>
              <a:rPr lang="en-US" sz="3800" spc="25" dirty="0">
                <a:latin typeface="Garamond"/>
                <a:cs typeface="Garamond"/>
              </a:rPr>
              <a:t>team member, I have always desired to work for the</a:t>
            </a:r>
          </a:p>
          <a:p>
            <a:pPr marL="12700" algn="just">
              <a:lnSpc>
                <a:spcPct val="100000"/>
              </a:lnSpc>
            </a:pPr>
            <a:r>
              <a:rPr lang="en-US" sz="3800" spc="25" dirty="0">
                <a:latin typeface="Garamond"/>
                <a:cs typeface="Garamond"/>
              </a:rPr>
              <a:t>betterment of society. During my schooling, I took part in</a:t>
            </a:r>
          </a:p>
          <a:p>
            <a:pPr marL="12700" algn="just">
              <a:lnSpc>
                <a:spcPct val="100000"/>
              </a:lnSpc>
            </a:pPr>
            <a:r>
              <a:rPr lang="en-US" sz="3800" spc="25" dirty="0">
                <a:latin typeface="Garamond"/>
                <a:cs typeface="Garamond"/>
              </a:rPr>
              <a:t>various competitions like Declamation contests, Painting,</a:t>
            </a:r>
          </a:p>
          <a:p>
            <a:pPr marL="12700" algn="just">
              <a:lnSpc>
                <a:spcPct val="100000"/>
              </a:lnSpc>
            </a:pPr>
            <a:r>
              <a:rPr lang="en-US" sz="3800" spc="25" dirty="0">
                <a:latin typeface="Garamond"/>
                <a:cs typeface="Garamond"/>
              </a:rPr>
              <a:t>Dancing, stage programs &amp; art &amp; craft. I also won many</a:t>
            </a:r>
          </a:p>
          <a:p>
            <a:pPr marL="12700" algn="just">
              <a:lnSpc>
                <a:spcPct val="100000"/>
              </a:lnSpc>
            </a:pPr>
            <a:r>
              <a:rPr lang="en-US" sz="3800" spc="25" dirty="0">
                <a:latin typeface="Garamond"/>
                <a:cs typeface="Garamond"/>
              </a:rPr>
              <a:t>prizes in the above contests. I am also learning &amp;</a:t>
            </a:r>
          </a:p>
          <a:p>
            <a:pPr marL="12700" algn="just">
              <a:lnSpc>
                <a:spcPct val="100000"/>
              </a:lnSpc>
            </a:pPr>
            <a:r>
              <a:rPr lang="en-US" sz="3800" spc="25" dirty="0">
                <a:latin typeface="Garamond"/>
                <a:cs typeface="Garamond"/>
              </a:rPr>
              <a:t>practicing Yoga. I feel that WICCI would help me to follow</a:t>
            </a:r>
          </a:p>
          <a:p>
            <a:pPr marL="12700" algn="just">
              <a:lnSpc>
                <a:spcPct val="100000"/>
              </a:lnSpc>
            </a:pPr>
            <a:r>
              <a:rPr lang="en-US" sz="3800" spc="25" dirty="0">
                <a:latin typeface="Garamond"/>
                <a:cs typeface="Garamond"/>
              </a:rPr>
              <a:t>my passion of serving humanity &amp; touching human lives.</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0094" b="42198"/>
          <a:stretch/>
        </p:blipFill>
        <p:spPr>
          <a:xfrm>
            <a:off x="12713334" y="4695828"/>
            <a:ext cx="6177916" cy="6177916"/>
          </a:xfrm>
          <a:prstGeom prst="rect">
            <a:avLst/>
          </a:prstGeom>
        </p:spPr>
      </p:pic>
    </p:spTree>
    <p:extLst>
      <p:ext uri="{BB962C8B-B14F-4D97-AF65-F5344CB8AC3E}">
        <p14:creationId xmlns:p14="http://schemas.microsoft.com/office/powerpoint/2010/main" val="403546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MUGDHA ARORA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365250" y="5004385"/>
            <a:ext cx="10700143" cy="5262979"/>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err="1">
                <a:latin typeface="Garamond"/>
                <a:cs typeface="Garamond"/>
              </a:rPr>
              <a:t>Mugdha</a:t>
            </a:r>
            <a:r>
              <a:rPr lang="en-US" sz="3800" dirty="0">
                <a:latin typeface="Garamond"/>
                <a:cs typeface="Garamond"/>
              </a:rPr>
              <a:t> Arora, a lawyer by training, artist at heart and</a:t>
            </a:r>
          </a:p>
          <a:p>
            <a:pPr marL="12700" algn="just">
              <a:lnSpc>
                <a:spcPct val="100000"/>
              </a:lnSpc>
            </a:pPr>
            <a:r>
              <a:rPr lang="en-US" sz="3800" dirty="0">
                <a:latin typeface="Garamond"/>
                <a:cs typeface="Garamond"/>
              </a:rPr>
              <a:t>yogi by soul. She has almost 2 decades of experience</a:t>
            </a:r>
          </a:p>
          <a:p>
            <a:pPr marL="12700" algn="just">
              <a:lnSpc>
                <a:spcPct val="100000"/>
              </a:lnSpc>
            </a:pPr>
            <a:r>
              <a:rPr lang="en-US" sz="3800" dirty="0">
                <a:latin typeface="Garamond"/>
                <a:cs typeface="Garamond"/>
              </a:rPr>
              <a:t>working in the legal field in India and Canada.</a:t>
            </a:r>
          </a:p>
          <a:p>
            <a:pPr marL="12700" algn="just">
              <a:lnSpc>
                <a:spcPct val="100000"/>
              </a:lnSpc>
            </a:pPr>
            <a:r>
              <a:rPr lang="en-US" sz="3800" dirty="0">
                <a:latin typeface="Garamond"/>
                <a:cs typeface="Garamond"/>
              </a:rPr>
              <a:t>She founded *</a:t>
            </a:r>
            <a:r>
              <a:rPr lang="en-US" sz="3800" dirty="0" err="1">
                <a:latin typeface="Garamond"/>
                <a:cs typeface="Garamond"/>
              </a:rPr>
              <a:t>Mugdha's</a:t>
            </a:r>
            <a:r>
              <a:rPr lang="en-US" sz="3800" dirty="0">
                <a:latin typeface="Garamond"/>
                <a:cs typeface="Garamond"/>
              </a:rPr>
              <a:t> Initiative* with a bunch of</a:t>
            </a:r>
          </a:p>
          <a:p>
            <a:pPr marL="12700" algn="just">
              <a:lnSpc>
                <a:spcPct val="100000"/>
              </a:lnSpc>
            </a:pPr>
            <a:r>
              <a:rPr lang="en-US" sz="3800" dirty="0">
                <a:latin typeface="Garamond"/>
                <a:cs typeface="Garamond"/>
              </a:rPr>
              <a:t>children to inculcate social responsibility among the</a:t>
            </a:r>
          </a:p>
          <a:p>
            <a:pPr marL="12700" algn="just">
              <a:lnSpc>
                <a:spcPct val="100000"/>
              </a:lnSpc>
            </a:pPr>
            <a:r>
              <a:rPr lang="en-US" sz="3800" dirty="0">
                <a:latin typeface="Garamond"/>
                <a:cs typeface="Garamond"/>
              </a:rPr>
              <a:t>younger masses through theatre and lingual training. She</a:t>
            </a:r>
          </a:p>
          <a:p>
            <a:pPr marL="12700" algn="just">
              <a:lnSpc>
                <a:spcPct val="100000"/>
              </a:lnSpc>
            </a:pPr>
            <a:r>
              <a:rPr lang="en-US" sz="3800" dirty="0">
                <a:latin typeface="Garamond"/>
                <a:cs typeface="Garamond"/>
              </a:rPr>
              <a:t>is managing partner of an Immigration Law Firm ( *</a:t>
            </a:r>
            <a:r>
              <a:rPr lang="en-US" sz="3800" dirty="0" smtClean="0">
                <a:latin typeface="Garamond"/>
                <a:cs typeface="Garamond"/>
              </a:rPr>
              <a:t>Visa Law</a:t>
            </a:r>
            <a:r>
              <a:rPr lang="en-US" sz="3800" dirty="0">
                <a:latin typeface="Garamond"/>
                <a:cs typeface="Garamond"/>
              </a:rPr>
              <a:t>* ) with offices in India and UAE.</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935" b="15635"/>
          <a:stretch/>
        </p:blipFill>
        <p:spPr>
          <a:xfrm>
            <a:off x="12713335" y="4724070"/>
            <a:ext cx="6177915" cy="6177915"/>
          </a:xfrm>
          <a:prstGeom prst="rect">
            <a:avLst/>
          </a:prstGeom>
        </p:spPr>
      </p:pic>
    </p:spTree>
    <p:extLst>
      <p:ext uri="{BB962C8B-B14F-4D97-AF65-F5344CB8AC3E}">
        <p14:creationId xmlns:p14="http://schemas.microsoft.com/office/powerpoint/2010/main" val="385709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472190"/>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smtClean="0">
                <a:latin typeface="Myriad Pro"/>
                <a:cs typeface="Myriad Pro"/>
              </a:rPr>
              <a:t>RENUKA CHUGH MIDDHA (C</a:t>
            </a:r>
            <a:r>
              <a:rPr lang="en-US" sz="2950" b="0" spc="114" dirty="0" smtClean="0">
                <a:latin typeface="Myriad Pro"/>
                <a:cs typeface="Myriad Pro"/>
              </a:rPr>
              <a:t>OUNCIL MEMBER)</a:t>
            </a:r>
            <a:r>
              <a:rPr lang="en-US" sz="2950" b="0" dirty="0" smtClean="0">
                <a:latin typeface="Myriad Pro"/>
                <a:cs typeface="Myriad Pro"/>
              </a:rPr>
              <a:t>,</a:t>
            </a:r>
            <a:r>
              <a:rPr lang="en-US" sz="2950" b="0" spc="240" dirty="0" smtClean="0">
                <a:latin typeface="Myriad Pro"/>
                <a:cs typeface="Myriad Pro"/>
              </a:rPr>
              <a:t> CONTENT WRITING &amp; COMMUNICATION </a:t>
            </a:r>
            <a:r>
              <a:rPr lang="en-US" sz="2950" b="0" spc="55" dirty="0" smtClean="0">
                <a:latin typeface="Myriad Pro"/>
                <a:cs typeface="Myriad Pro"/>
              </a:rPr>
              <a:t>C</a:t>
            </a:r>
            <a:r>
              <a:rPr lang="en-US"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21106740" cy="4093428"/>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dirty="0">
                <a:latin typeface="Garamond"/>
                <a:cs typeface="Garamond"/>
              </a:rPr>
              <a:t>She is a fashion designer and post graduate in Hindi who</a:t>
            </a:r>
          </a:p>
          <a:p>
            <a:pPr marL="12700" algn="just">
              <a:lnSpc>
                <a:spcPct val="100000"/>
              </a:lnSpc>
            </a:pPr>
            <a:r>
              <a:rPr lang="en-US" sz="3800" dirty="0">
                <a:latin typeface="Garamond"/>
                <a:cs typeface="Garamond"/>
              </a:rPr>
              <a:t>has published a wide number of books. She delves into</a:t>
            </a:r>
          </a:p>
          <a:p>
            <a:pPr marL="12700" algn="just">
              <a:lnSpc>
                <a:spcPct val="100000"/>
              </a:lnSpc>
            </a:pPr>
            <a:r>
              <a:rPr lang="en-US" sz="3800" dirty="0">
                <a:latin typeface="Garamond"/>
                <a:cs typeface="Garamond"/>
              </a:rPr>
              <a:t>pottery art and is keen on yoga practice &amp; aerobics. She</a:t>
            </a:r>
          </a:p>
          <a:p>
            <a:pPr marL="12700" algn="just">
              <a:lnSpc>
                <a:spcPct val="100000"/>
              </a:lnSpc>
            </a:pPr>
            <a:r>
              <a:rPr lang="en-US" sz="3800" dirty="0">
                <a:latin typeface="Garamond"/>
                <a:cs typeface="Garamond"/>
              </a:rPr>
              <a:t>has received many awards in online seminars organized</a:t>
            </a:r>
          </a:p>
          <a:p>
            <a:pPr marL="12700" algn="just">
              <a:lnSpc>
                <a:spcPct val="100000"/>
              </a:lnSpc>
            </a:pPr>
            <a:r>
              <a:rPr lang="en-US" sz="3800" dirty="0">
                <a:latin typeface="Garamond"/>
                <a:cs typeface="Garamond"/>
              </a:rPr>
              <a:t>by </a:t>
            </a:r>
            <a:r>
              <a:rPr lang="en-US" sz="3800" dirty="0" err="1">
                <a:latin typeface="Garamond"/>
                <a:cs typeface="Garamond"/>
              </a:rPr>
              <a:t>Kavya</a:t>
            </a:r>
            <a:r>
              <a:rPr lang="en-US" sz="3800" dirty="0">
                <a:latin typeface="Garamond"/>
                <a:cs typeface="Garamond"/>
              </a:rPr>
              <a:t> </a:t>
            </a:r>
            <a:r>
              <a:rPr lang="en-US" sz="3800" dirty="0" err="1">
                <a:latin typeface="Garamond"/>
                <a:cs typeface="Garamond"/>
              </a:rPr>
              <a:t>Manjari</a:t>
            </a:r>
            <a:r>
              <a:rPr lang="en-US" sz="3800" dirty="0">
                <a:latin typeface="Garamond"/>
                <a:cs typeface="Garamond"/>
              </a:rPr>
              <a:t>. Also awarded the 'Soul Yogi' by Divine</a:t>
            </a:r>
          </a:p>
          <a:p>
            <a:pPr marL="12700" algn="just">
              <a:lnSpc>
                <a:spcPct val="100000"/>
              </a:lnSpc>
            </a:pPr>
            <a:r>
              <a:rPr lang="en-US" sz="3800" dirty="0" smtClean="0">
                <a:latin typeface="Garamond"/>
                <a:cs typeface="Garamond"/>
              </a:rPr>
              <a:t>soul </a:t>
            </a:r>
            <a:r>
              <a:rPr lang="en-US" sz="3800" dirty="0">
                <a:latin typeface="Garamond"/>
                <a:cs typeface="Garamond"/>
              </a:rPr>
              <a:t>yoga.</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253" b="37931"/>
          <a:stretch/>
        </p:blipFill>
        <p:spPr>
          <a:xfrm>
            <a:off x="12694953" y="4724070"/>
            <a:ext cx="6196297" cy="6196297"/>
          </a:xfrm>
          <a:prstGeom prst="rect">
            <a:avLst/>
          </a:prstGeom>
        </p:spPr>
      </p:pic>
    </p:spTree>
    <p:extLst>
      <p:ext uri="{BB962C8B-B14F-4D97-AF65-F5344CB8AC3E}">
        <p14:creationId xmlns:p14="http://schemas.microsoft.com/office/powerpoint/2010/main" val="3371250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TotalTime>
  <Words>1770</Words>
  <Application>Microsoft Office PowerPoint</Application>
  <PresentationFormat>Custom</PresentationFormat>
  <Paragraphs>191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CONTENT WRITING &amp; COMMUNICATION COUNCIL</vt:lpstr>
      <vt:lpstr>Council Vision &amp;Mission</vt:lpstr>
      <vt:lpstr>PowerPoint Presentation</vt:lpstr>
      <vt:lpstr>TYPE NAME &amp; WICCI DESIGNATION NAVNEET GREWAL (PRESIDENT), CONTENT WRITING &amp; COMMUNICATION COUNCIL WICCI</vt:lpstr>
      <vt:lpstr>TYPE NAME &amp; WICCI DESIGNATION KAVITA GUPTA (VICE PRESIDENT), CONTENT WRITING &amp; COMMUNICATION COUNCIL WICCI</vt:lpstr>
      <vt:lpstr>TYPE NAME &amp; WICCI DESIGNATION MILI CHOUDHARY (COUNCIL MEMBER), CONTENT WRITING &amp; COMMUNICATION COUNCIL WICCI</vt:lpstr>
      <vt:lpstr>TYPE NAME &amp; WICCI DESIGNATION GUNJAN JAIN (COUNCIL MEMBER), CONTENT WRITING &amp; COMMUNICATION COUNCIL WICCI</vt:lpstr>
      <vt:lpstr>TYPE NAME &amp; WICCI DESIGNATION MUGDHA ARORA (COUNCIL MEMBER), CONTENT WRITING &amp; COMMUNICATION COUNCIL WICCI</vt:lpstr>
      <vt:lpstr>TYPE NAME &amp; WICCI DESIGNATION RENUKA CHUGH MIDDHA (COUNCIL MEMBER), CONTENT WRITING &amp; COMMUNICATION COUNCIL WICCI</vt:lpstr>
      <vt:lpstr>TYPE NAME &amp; WICCI DESIGNATION VANDANA BALHARA (COUNCIL MEMBER), CONTENT WRITING &amp; COMMUNICATION COUNCIL WICCI</vt:lpstr>
      <vt:lpstr>TYPE NAME &amp; WICCI DESIGNATION SUGANDHA WALIA (COUNCIL MEMBER), CONTENT WRITING &amp; COMMUNICATION COUNCIL WICCI</vt:lpstr>
      <vt:lpstr>TYPE NAME &amp; WICCI DESIGNATION NAVJOT NAIN (COUNCIL MEMBER), CONTENT WRITING &amp; COMMUNICATION COUNCIL WICCI</vt:lpstr>
      <vt:lpstr>TYPE NAME &amp; WICCI DESIGNATION KANWALDEEP KAUR (COUNCIL MEMBER), CONTENT WRITING &amp; COMMUNICATION COUNCIL WICCI</vt:lpstr>
      <vt:lpstr>TYPE NAME &amp; WICCI DESIGNATION ANITA SHARMA (COUNCIL MEMBER), CONTENT WRITING &amp; COMMUNICATION COUNCIL WICCI</vt:lpstr>
      <vt:lpstr>TYPE NAME &amp; WICCI DESIGNATION HARNOOR GREWAL (COUNCIL MEMBER), CONTENT WRITING &amp; COMMUNICATION COUNCIL WICCI</vt:lpstr>
      <vt:lpstr>TYPE NAME &amp; WICCI DESIGNATION NAVNOOR RANA (COUNCIL MEMBER), CONTENT WRITING &amp; COMMUNICATION COUNCIL WICCI</vt:lpstr>
      <vt:lpstr>TYPE NAME &amp; WICCI DESIGNATION RASHMI SIDHU (COUNCIL MEMBER), CONTENT WRITING &amp; COMMUNICATION COUNCIL WICCI</vt:lpstr>
      <vt:lpstr>TYPE NAME &amp; WICCI DESIGNATION SAMRITI DESWAL (COUNCIL MEMBER), CONTENT WRITING &amp; COMMUNICATION COUNCIL WICCI</vt:lpstr>
      <vt:lpstr>TYPE NAME &amp; WICCI DESIGNATION VINODINI SAIHJPAL (COUNCIL MEMBER), CONTENT WRTING &amp; COMMUNICATION COUNCIL WICCI</vt:lpstr>
      <vt:lpstr>TYPE NAME &amp; WICCI DESIGNATION HUNNAR NANGRU (COUNCIL MEMBER), CONTENT WRITING &amp; COMMUNICATION COUNCIL WICCI</vt:lpstr>
      <vt:lpstr>SUPPORTED BY</vt:lpstr>
      <vt:lpstr> COUNTRIES      REPRESENTED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Windows User</cp:lastModifiedBy>
  <cp:revision>30</cp:revision>
  <dcterms:created xsi:type="dcterms:W3CDTF">2020-11-17T16:47:09Z</dcterms:created>
  <dcterms:modified xsi:type="dcterms:W3CDTF">2023-04-15T17:48:47Z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